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512064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5C5D"/>
    <a:srgbClr val="EE7569"/>
    <a:srgbClr val="2D2E2F"/>
    <a:srgbClr val="555657"/>
    <a:srgbClr val="696A6C"/>
    <a:srgbClr val="F6DEBE"/>
    <a:srgbClr val="7FBAB7"/>
    <a:srgbClr val="416529"/>
    <a:srgbClr val="FFFF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7" autoAdjust="0"/>
    <p:restoredTop sz="95363" autoAdjust="0"/>
  </p:normalViewPr>
  <p:slideViewPr>
    <p:cSldViewPr snapToGrid="0">
      <p:cViewPr>
        <p:scale>
          <a:sx n="40" d="100"/>
          <a:sy n="40" d="100"/>
        </p:scale>
        <p:origin x="-3669" y="-17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285233"/>
            <a:ext cx="43525440" cy="13370560"/>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0171413"/>
            <a:ext cx="38404800" cy="9272267"/>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2457973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5005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044700"/>
            <a:ext cx="1104138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3240898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69752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574541"/>
            <a:ext cx="44165520" cy="15975327"/>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5701001"/>
            <a:ext cx="44165520" cy="840104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551AF2-A29B-42DF-9F8B-32D3DC0A7144}"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79008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551AF2-A29B-42DF-9F8B-32D3DC0A71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42815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044708"/>
            <a:ext cx="4416552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9414513"/>
            <a:ext cx="21662704"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028420"/>
            <a:ext cx="2166270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9414513"/>
            <a:ext cx="21769390"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551AF2-A29B-42DF-9F8B-32D3DC0A7144}"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7218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551AF2-A29B-42DF-9F8B-32D3DC0A7144}"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84513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551AF2-A29B-42DF-9F8B-32D3DC0A7144}"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2031555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5529588"/>
            <a:ext cx="25923240" cy="27292300"/>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F551AF2-A29B-42DF-9F8B-32D3DC0A71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70539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529588"/>
            <a:ext cx="25923240" cy="27292300"/>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7F551AF2-A29B-42DF-9F8B-32D3DC0A7144}"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201EA-94BF-481B-AC90-7CF16A3BE6F5}" type="slidenum">
              <a:rPr lang="en-US" smtClean="0"/>
              <a:t>‹#›</a:t>
            </a:fld>
            <a:endParaRPr lang="en-US"/>
          </a:p>
        </p:txBody>
      </p:sp>
    </p:spTree>
    <p:extLst>
      <p:ext uri="{BB962C8B-B14F-4D97-AF65-F5344CB8AC3E}">
        <p14:creationId xmlns:p14="http://schemas.microsoft.com/office/powerpoint/2010/main" val="112277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044708"/>
            <a:ext cx="4416552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5595568"/>
            <a:ext cx="11521440" cy="2044700"/>
          </a:xfrm>
          <a:prstGeom prst="rect">
            <a:avLst/>
          </a:prstGeom>
        </p:spPr>
        <p:txBody>
          <a:bodyPr vert="horz" lIns="91440" tIns="45720" rIns="91440" bIns="45720" rtlCol="0" anchor="ctr"/>
          <a:lstStyle>
            <a:lvl1pPr algn="l">
              <a:defRPr sz="6720">
                <a:solidFill>
                  <a:schemeClr val="tx1">
                    <a:tint val="75000"/>
                  </a:schemeClr>
                </a:solidFill>
              </a:defRPr>
            </a:lvl1pPr>
          </a:lstStyle>
          <a:p>
            <a:fld id="{7F551AF2-A29B-42DF-9F8B-32D3DC0A7144}" type="datetimeFigureOut">
              <a:rPr lang="en-US" smtClean="0"/>
              <a:t>10/23/2022</a:t>
            </a:fld>
            <a:endParaRPr lang="en-US"/>
          </a:p>
        </p:txBody>
      </p:sp>
      <p:sp>
        <p:nvSpPr>
          <p:cNvPr id="5" name="Footer Placeholder 4"/>
          <p:cNvSpPr>
            <a:spLocks noGrp="1"/>
          </p:cNvSpPr>
          <p:nvPr>
            <p:ph type="ftr" sz="quarter" idx="3"/>
          </p:nvPr>
        </p:nvSpPr>
        <p:spPr>
          <a:xfrm>
            <a:off x="16962120" y="35595568"/>
            <a:ext cx="17282160" cy="2044700"/>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5595568"/>
            <a:ext cx="11521440" cy="2044700"/>
          </a:xfrm>
          <a:prstGeom prst="rect">
            <a:avLst/>
          </a:prstGeom>
        </p:spPr>
        <p:txBody>
          <a:bodyPr vert="horz" lIns="91440" tIns="45720" rIns="91440" bIns="45720" rtlCol="0" anchor="ctr"/>
          <a:lstStyle>
            <a:lvl1pPr algn="r">
              <a:defRPr sz="6720">
                <a:solidFill>
                  <a:schemeClr val="tx1">
                    <a:tint val="75000"/>
                  </a:schemeClr>
                </a:solidFill>
              </a:defRPr>
            </a:lvl1pPr>
          </a:lstStyle>
          <a:p>
            <a:fld id="{823201EA-94BF-481B-AC90-7CF16A3BE6F5}" type="slidenum">
              <a:rPr lang="en-US" smtClean="0"/>
              <a:t>‹#›</a:t>
            </a:fld>
            <a:endParaRPr lang="en-US"/>
          </a:p>
        </p:txBody>
      </p:sp>
    </p:spTree>
    <p:extLst>
      <p:ext uri="{BB962C8B-B14F-4D97-AF65-F5344CB8AC3E}">
        <p14:creationId xmlns:p14="http://schemas.microsoft.com/office/powerpoint/2010/main" val="101467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57;p13">
            <a:extLst>
              <a:ext uri="{FF2B5EF4-FFF2-40B4-BE49-F238E27FC236}">
                <a16:creationId xmlns:a16="http://schemas.microsoft.com/office/drawing/2014/main" id="{52968346-314C-48DC-9264-FCD488C4EBD0}"/>
              </a:ext>
            </a:extLst>
          </p:cNvPr>
          <p:cNvSpPr txBox="1">
            <a:spLocks/>
          </p:cNvSpPr>
          <p:nvPr/>
        </p:nvSpPr>
        <p:spPr>
          <a:xfrm>
            <a:off x="342900" y="1224319"/>
            <a:ext cx="50520600" cy="35956162"/>
          </a:xfrm>
          <a:prstGeom prst="rect">
            <a:avLst/>
          </a:prstGeom>
          <a:solidFill>
            <a:srgbClr val="7FBAB7"/>
          </a:solidFill>
          <a:effectLst>
            <a:glow rad="406400">
              <a:schemeClr val="accent1"/>
            </a:glow>
          </a:effectLst>
        </p:spPr>
        <p:txBody>
          <a:bodyPr spcFirstLastPara="1" vert="horz" wrap="square" lIns="329130" tIns="329130" rIns="329130" bIns="329130" rtlCol="0" anchor="b" anchorCtr="0">
            <a:normAutofit/>
          </a:bodyPr>
          <a:lstStyle>
            <a:lvl1pPr algn="ctr" defTabSz="5120640" rtl="0" eaLnBrk="1" latinLnBrk="0" hangingPunct="1">
              <a:lnSpc>
                <a:spcPct val="90000"/>
              </a:lnSpc>
              <a:spcBef>
                <a:spcPct val="0"/>
              </a:spcBef>
              <a:buNone/>
              <a:defRPr sz="33600" kern="1200">
                <a:solidFill>
                  <a:schemeClr val="tx1"/>
                </a:solidFill>
                <a:latin typeface="+mj-lt"/>
                <a:ea typeface="+mj-ea"/>
                <a:cs typeface="+mj-cs"/>
              </a:defRPr>
            </a:lvl1pPr>
          </a:lstStyle>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a:p>
            <a:pPr>
              <a:lnSpc>
                <a:spcPct val="107000"/>
              </a:lnSpc>
              <a:spcBef>
                <a:spcPts val="0"/>
              </a:spcBef>
              <a:spcAft>
                <a:spcPts val="800"/>
              </a:spcAft>
            </a:pPr>
            <a:endParaRPr lang="en-US" sz="4400" b="1" i="1" dirty="0">
              <a:solidFill>
                <a:srgbClr val="696A6C"/>
              </a:solidFill>
              <a:latin typeface="Source Sans Pro Light"/>
              <a:ea typeface="Source Sans Pro Light"/>
              <a:cs typeface="Source Sans Pro Light"/>
              <a:sym typeface="Source Sans Pro Light"/>
            </a:endParaRPr>
          </a:p>
        </p:txBody>
      </p:sp>
      <p:sp>
        <p:nvSpPr>
          <p:cNvPr id="23" name="TextBox 22">
            <a:extLst>
              <a:ext uri="{FF2B5EF4-FFF2-40B4-BE49-F238E27FC236}">
                <a16:creationId xmlns:a16="http://schemas.microsoft.com/office/drawing/2014/main" id="{7E203CB6-34F8-4144-9A95-C5FEC895DA8F}"/>
              </a:ext>
            </a:extLst>
          </p:cNvPr>
          <p:cNvSpPr txBox="1"/>
          <p:nvPr/>
        </p:nvSpPr>
        <p:spPr>
          <a:xfrm>
            <a:off x="30339836" y="17734771"/>
            <a:ext cx="6570921" cy="1015663"/>
          </a:xfrm>
          <a:prstGeom prst="rect">
            <a:avLst/>
          </a:prstGeom>
          <a:noFill/>
        </p:spPr>
        <p:txBody>
          <a:bodyPr wrap="square" rtlCol="0">
            <a:spAutoFit/>
          </a:bodyPr>
          <a:lstStyle/>
          <a:p>
            <a:endParaRPr lang="en-US" sz="6000" dirty="0"/>
          </a:p>
        </p:txBody>
      </p:sp>
      <p:sp>
        <p:nvSpPr>
          <p:cNvPr id="26" name="Rectangle: Diagonal Corners Rounded 25">
            <a:extLst>
              <a:ext uri="{FF2B5EF4-FFF2-40B4-BE49-F238E27FC236}">
                <a16:creationId xmlns:a16="http://schemas.microsoft.com/office/drawing/2014/main" id="{88879E63-9099-485F-A428-4228FF47F295}"/>
              </a:ext>
            </a:extLst>
          </p:cNvPr>
          <p:cNvSpPr/>
          <p:nvPr/>
        </p:nvSpPr>
        <p:spPr>
          <a:xfrm>
            <a:off x="810761" y="1572831"/>
            <a:ext cx="49611516" cy="3460637"/>
          </a:xfrm>
          <a:prstGeom prst="round2DiagRect">
            <a:avLst/>
          </a:prstGeom>
          <a:solidFill>
            <a:srgbClr val="F6DEBE"/>
          </a:solidFill>
          <a:ln>
            <a:noFill/>
            <a:prstDash val="dash"/>
          </a:ln>
          <a:effectLst>
            <a:glow rad="1397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0" b="1" dirty="0">
                <a:solidFill>
                  <a:srgbClr val="5B5C5D"/>
                </a:solidFill>
                <a:effectLst>
                  <a:innerShdw blurRad="63500" dist="50800" dir="13500000">
                    <a:prstClr val="black">
                      <a:alpha val="50000"/>
                    </a:prstClr>
                  </a:innerShdw>
                </a:effectLst>
                <a:latin typeface="Source Sans Pro SemiBold"/>
                <a:ea typeface="Source Sans Pro SemiBold"/>
              </a:rPr>
              <a:t>PRIORITIZING NETWORK PROPERTIES OF TCR REPERTOIRE </a:t>
            </a:r>
            <a:br>
              <a:rPr lang="en-US" sz="15400" b="1" dirty="0">
                <a:solidFill>
                  <a:srgbClr val="696A6C"/>
                </a:solidFill>
                <a:latin typeface="Source Sans Pro SemiBold"/>
                <a:ea typeface="Source Sans Pro SemiBold"/>
              </a:rPr>
            </a:br>
            <a:r>
              <a:rPr lang="en-US" sz="6000" b="1" dirty="0">
                <a:solidFill>
                  <a:srgbClr val="555657"/>
                </a:solidFill>
                <a:latin typeface="Source Sans Pro Light"/>
                <a:ea typeface="Source Sans Pro Light"/>
              </a:rPr>
              <a:t>A Novel Approach To  Select Network Signatures From TCR Repertoire Data</a:t>
            </a:r>
            <a:endParaRPr lang="en-US" sz="9600" b="1" dirty="0">
              <a:solidFill>
                <a:srgbClr val="555657"/>
              </a:solidFill>
              <a:latin typeface="Source Sans Pro SemiBold"/>
              <a:ea typeface="Source Sans Pro SemiBold"/>
            </a:endParaRPr>
          </a:p>
        </p:txBody>
      </p:sp>
      <p:cxnSp>
        <p:nvCxnSpPr>
          <p:cNvPr id="29" name="Straight Connector 28">
            <a:extLst>
              <a:ext uri="{FF2B5EF4-FFF2-40B4-BE49-F238E27FC236}">
                <a16:creationId xmlns:a16="http://schemas.microsoft.com/office/drawing/2014/main" id="{FF9B627D-BADB-4F48-9041-BE22D4B727B5}"/>
              </a:ext>
            </a:extLst>
          </p:cNvPr>
          <p:cNvCxnSpPr/>
          <p:nvPr/>
        </p:nvCxnSpPr>
        <p:spPr>
          <a:xfrm>
            <a:off x="810761" y="7874054"/>
            <a:ext cx="49526456" cy="0"/>
          </a:xfrm>
          <a:prstGeom prst="line">
            <a:avLst/>
          </a:prstGeom>
          <a:ln w="127000" cap="sq" cmpd="dbl">
            <a:solidFill>
              <a:srgbClr val="696A6C"/>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CB3BF4-435A-43BF-B957-0BF562C17F90}"/>
              </a:ext>
            </a:extLst>
          </p:cNvPr>
          <p:cNvSpPr/>
          <p:nvPr/>
        </p:nvSpPr>
        <p:spPr>
          <a:xfrm>
            <a:off x="761990" y="8007983"/>
            <a:ext cx="11961077" cy="28994562"/>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latin typeface="Arial Nova" panose="020B0604020202020204" pitchFamily="34" charset="0"/>
              <a:ea typeface="SimSun" panose="02010600030101010101" pitchFamily="2" charset="-122"/>
            </a:endParaRPr>
          </a:p>
          <a:p>
            <a:endParaRPr lang="en-US" sz="2400" dirty="0">
              <a:solidFill>
                <a:srgbClr val="5B5C5D"/>
              </a:solidFill>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latin typeface="Arial Nova" panose="020B0604020202020204" pitchFamily="34" charset="0"/>
              <a:ea typeface="SimSun" panose="02010600030101010101" pitchFamily="2" charset="-122"/>
            </a:endParaRPr>
          </a:p>
        </p:txBody>
      </p:sp>
      <p:sp>
        <p:nvSpPr>
          <p:cNvPr id="55" name="Rectangle: Rounded Corners 54">
            <a:extLst>
              <a:ext uri="{FF2B5EF4-FFF2-40B4-BE49-F238E27FC236}">
                <a16:creationId xmlns:a16="http://schemas.microsoft.com/office/drawing/2014/main" id="{984B9F6A-F284-4B6A-AA20-6B73E9223660}"/>
              </a:ext>
            </a:extLst>
          </p:cNvPr>
          <p:cNvSpPr/>
          <p:nvPr/>
        </p:nvSpPr>
        <p:spPr>
          <a:xfrm>
            <a:off x="1306305" y="8137159"/>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Introduction</a:t>
            </a:r>
            <a:endParaRPr lang="en-US" sz="6600" b="1" spc="300" dirty="0">
              <a:solidFill>
                <a:schemeClr val="bg1"/>
              </a:solidFill>
            </a:endParaRPr>
          </a:p>
        </p:txBody>
      </p:sp>
      <p:pic>
        <p:nvPicPr>
          <p:cNvPr id="3" name="Picture 2">
            <a:extLst>
              <a:ext uri="{FF2B5EF4-FFF2-40B4-BE49-F238E27FC236}">
                <a16:creationId xmlns:a16="http://schemas.microsoft.com/office/drawing/2014/main" id="{BE449747-CAA7-461A-AAA7-7234DF0FD6B8}"/>
              </a:ext>
            </a:extLst>
          </p:cNvPr>
          <p:cNvPicPr>
            <a:picLocks noChangeAspect="1"/>
          </p:cNvPicPr>
          <p:nvPr/>
        </p:nvPicPr>
        <p:blipFill>
          <a:blip r:embed="rId2"/>
          <a:stretch>
            <a:fillRect/>
          </a:stretch>
        </p:blipFill>
        <p:spPr>
          <a:xfrm>
            <a:off x="6552268" y="9155612"/>
            <a:ext cx="6108983" cy="6407160"/>
          </a:xfrm>
          <a:prstGeom prst="rect">
            <a:avLst/>
          </a:prstGeom>
        </p:spPr>
      </p:pic>
      <p:sp>
        <p:nvSpPr>
          <p:cNvPr id="21" name="Rectangle 20">
            <a:extLst>
              <a:ext uri="{FF2B5EF4-FFF2-40B4-BE49-F238E27FC236}">
                <a16:creationId xmlns:a16="http://schemas.microsoft.com/office/drawing/2014/main" id="{276E3E3F-B298-4BFA-A3B0-1B3CA7A59099}"/>
              </a:ext>
            </a:extLst>
          </p:cNvPr>
          <p:cNvSpPr/>
          <p:nvPr/>
        </p:nvSpPr>
        <p:spPr>
          <a:xfrm>
            <a:off x="13042651" y="8073479"/>
            <a:ext cx="12192642" cy="28785857"/>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dirty="0">
              <a:solidFill>
                <a:srgbClr val="5B5C5D"/>
              </a:solidFill>
              <a:effectLst>
                <a:innerShdw blurRad="63500" dist="50800" dir="13500000">
                  <a:prstClr val="black">
                    <a:alpha val="50000"/>
                  </a:prstClr>
                </a:innerShdw>
              </a:effectLst>
              <a:latin typeface="Arial Nova" panose="020B0604020202020204" pitchFamily="34" charset="0"/>
              <a:ea typeface="Source Sans Pro SemiBold"/>
            </a:endParaRPr>
          </a:p>
        </p:txBody>
      </p:sp>
      <p:sp>
        <p:nvSpPr>
          <p:cNvPr id="24" name="Rectangle 23">
            <a:extLst>
              <a:ext uri="{FF2B5EF4-FFF2-40B4-BE49-F238E27FC236}">
                <a16:creationId xmlns:a16="http://schemas.microsoft.com/office/drawing/2014/main" id="{9215E276-41F6-4DB7-A4EA-467F763D1F7D}"/>
              </a:ext>
            </a:extLst>
          </p:cNvPr>
          <p:cNvSpPr/>
          <p:nvPr/>
        </p:nvSpPr>
        <p:spPr>
          <a:xfrm>
            <a:off x="25468987" y="8073479"/>
            <a:ext cx="12747562" cy="28994562"/>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p:txBody>
      </p:sp>
      <p:sp>
        <p:nvSpPr>
          <p:cNvPr id="25" name="Rectangle 24">
            <a:extLst>
              <a:ext uri="{FF2B5EF4-FFF2-40B4-BE49-F238E27FC236}">
                <a16:creationId xmlns:a16="http://schemas.microsoft.com/office/drawing/2014/main" id="{905F5727-04F0-4A2A-A040-41ED1B605DF8}"/>
              </a:ext>
            </a:extLst>
          </p:cNvPr>
          <p:cNvSpPr/>
          <p:nvPr/>
        </p:nvSpPr>
        <p:spPr>
          <a:xfrm>
            <a:off x="38406035" y="8123534"/>
            <a:ext cx="12027615" cy="28929066"/>
          </a:xfrm>
          <a:prstGeom prst="rect">
            <a:avLst/>
          </a:prstGeom>
          <a:solidFill>
            <a:srgbClr val="F6DEBE"/>
          </a:soli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i="1" spc="300" dirty="0">
              <a:solidFill>
                <a:srgbClr val="5B5C5D"/>
              </a:solidFill>
              <a:effectLst/>
              <a:latin typeface="Arial Nova" panose="020B0604020202020204" pitchFamily="34" charset="0"/>
              <a:ea typeface="SimSun" panose="02010600030101010101" pitchFamily="2" charset="-122"/>
            </a:endParaRPr>
          </a:p>
          <a:p>
            <a:endParaRPr lang="en-US" sz="6000" spc="300" dirty="0">
              <a:solidFill>
                <a:srgbClr val="5B5C5D"/>
              </a:solidFill>
              <a:effectLst/>
              <a:latin typeface="Arial Nova" panose="020B0604020202020204" pitchFamily="34" charset="0"/>
              <a:ea typeface="SimSun" panose="02010600030101010101" pitchFamily="2" charset="-122"/>
            </a:endParaRPr>
          </a:p>
        </p:txBody>
      </p:sp>
      <p:sp>
        <p:nvSpPr>
          <p:cNvPr id="4" name="TextBox 3">
            <a:extLst>
              <a:ext uri="{FF2B5EF4-FFF2-40B4-BE49-F238E27FC236}">
                <a16:creationId xmlns:a16="http://schemas.microsoft.com/office/drawing/2014/main" id="{BCE4FFAF-E6C1-4F42-A357-2BC6A7BCB83B}"/>
              </a:ext>
            </a:extLst>
          </p:cNvPr>
          <p:cNvSpPr txBox="1"/>
          <p:nvPr/>
        </p:nvSpPr>
        <p:spPr>
          <a:xfrm>
            <a:off x="961032" y="9797072"/>
            <a:ext cx="5591236" cy="3416320"/>
          </a:xfrm>
          <a:prstGeom prst="rect">
            <a:avLst/>
          </a:prstGeom>
          <a:noFill/>
        </p:spPr>
        <p:txBody>
          <a:bodyPr wrap="square" rtlCol="0">
            <a:spAutoFit/>
          </a:bodyPr>
          <a:lstStyle/>
          <a:p>
            <a:r>
              <a:rPr lang="en" sz="2400" dirty="0">
                <a:solidFill>
                  <a:srgbClr val="5B5C5D"/>
                </a:solidFill>
                <a:latin typeface="Arial Nova" panose="020B0604020202020204" pitchFamily="34" charset="0"/>
                <a:ea typeface="SimSun" panose="02010600030101010101" pitchFamily="2" charset="-122"/>
                <a:sym typeface="Source Sans Pro"/>
              </a:rPr>
              <a:t>T cells are </a:t>
            </a:r>
            <a:r>
              <a:rPr lang="en" sz="2400" b="1" dirty="0">
                <a:solidFill>
                  <a:srgbClr val="5B5C5D"/>
                </a:solidFill>
                <a:latin typeface="Arial Nova" panose="020B0604020202020204" pitchFamily="34" charset="0"/>
                <a:ea typeface="SimSun" panose="02010600030101010101" pitchFamily="2" charset="-122"/>
                <a:sym typeface="Source Sans Pro"/>
              </a:rPr>
              <a:t>crucial components of the adaptive immune system</a:t>
            </a:r>
            <a:r>
              <a:rPr lang="en" sz="2400" dirty="0">
                <a:solidFill>
                  <a:srgbClr val="5B5C5D"/>
                </a:solidFill>
                <a:latin typeface="Arial Nova" panose="020B0604020202020204" pitchFamily="34" charset="0"/>
                <a:ea typeface="SimSun" panose="02010600030101010101" pitchFamily="2" charset="-122"/>
                <a:sym typeface="Source Sans Pro"/>
              </a:rPr>
              <a:t>, mediating anti-tumoral immunity and immune response to infections.</a:t>
            </a:r>
          </a:p>
          <a:p>
            <a:endParaRPr lang="en" sz="2400" dirty="0">
              <a:solidFill>
                <a:srgbClr val="5B5C5D"/>
              </a:solidFill>
              <a:latin typeface="Arial Nova" panose="020B0604020202020204" pitchFamily="34" charset="0"/>
              <a:ea typeface="SimSun" panose="02010600030101010101" pitchFamily="2" charset="-122"/>
              <a:sym typeface="Source Sans Pro"/>
            </a:endParaRPr>
          </a:p>
          <a:p>
            <a:r>
              <a:rPr lang="en" sz="2400" dirty="0">
                <a:solidFill>
                  <a:srgbClr val="5B5C5D"/>
                </a:solidFill>
                <a:latin typeface="Arial Nova" panose="020B0604020202020204" pitchFamily="34" charset="0"/>
                <a:ea typeface="SimSun" panose="02010600030101010101" pitchFamily="2" charset="-122"/>
                <a:sym typeface="Source Sans Pro"/>
              </a:rPr>
              <a:t>T cell receptor (TCR), which is a protein complex on T-cell surface, targets specific antigens based on nucleotide sequence.</a:t>
            </a:r>
            <a:endParaRPr lang="en-US" dirty="0"/>
          </a:p>
        </p:txBody>
      </p:sp>
      <p:pic>
        <p:nvPicPr>
          <p:cNvPr id="28" name="Picture 27">
            <a:extLst>
              <a:ext uri="{FF2B5EF4-FFF2-40B4-BE49-F238E27FC236}">
                <a16:creationId xmlns:a16="http://schemas.microsoft.com/office/drawing/2014/main" id="{4BFC98EA-C1D1-43D3-95E3-D5F43605B819}"/>
              </a:ext>
            </a:extLst>
          </p:cNvPr>
          <p:cNvPicPr>
            <a:picLocks noChangeAspect="1"/>
          </p:cNvPicPr>
          <p:nvPr/>
        </p:nvPicPr>
        <p:blipFill>
          <a:blip r:embed="rId3"/>
          <a:stretch>
            <a:fillRect/>
          </a:stretch>
        </p:blipFill>
        <p:spPr>
          <a:xfrm>
            <a:off x="2293200" y="13213392"/>
            <a:ext cx="2727859" cy="2478658"/>
          </a:xfrm>
          <a:prstGeom prst="rect">
            <a:avLst/>
          </a:prstGeom>
          <a:effectLst>
            <a:glow rad="139700">
              <a:schemeClr val="bg1">
                <a:alpha val="40000"/>
              </a:schemeClr>
            </a:glow>
          </a:effectLst>
        </p:spPr>
      </p:pic>
      <p:sp>
        <p:nvSpPr>
          <p:cNvPr id="31" name="Google Shape;89;p13">
            <a:extLst>
              <a:ext uri="{FF2B5EF4-FFF2-40B4-BE49-F238E27FC236}">
                <a16:creationId xmlns:a16="http://schemas.microsoft.com/office/drawing/2014/main" id="{3E9355B3-B84A-4595-AC12-BB24242B8469}"/>
              </a:ext>
            </a:extLst>
          </p:cNvPr>
          <p:cNvSpPr txBox="1"/>
          <p:nvPr/>
        </p:nvSpPr>
        <p:spPr>
          <a:xfrm>
            <a:off x="825817" y="15634671"/>
            <a:ext cx="11884416" cy="3656240"/>
          </a:xfrm>
          <a:prstGeom prst="rect">
            <a:avLst/>
          </a:prstGeom>
          <a:noFill/>
          <a:ln>
            <a:noFill/>
          </a:ln>
        </p:spPr>
        <p:txBody>
          <a:bodyPr spcFirstLastPara="1" wrap="square" lIns="98730" tIns="164520" rIns="98730" bIns="164520" anchor="t" anchorCtr="0">
            <a:spAutoFit/>
          </a:bodyPr>
          <a:lstStyle/>
          <a:p>
            <a:pPr marL="131674" indent="-157277">
              <a:buClr>
                <a:srgbClr val="FF9900"/>
              </a:buClr>
              <a:buSzPts val="400"/>
              <a:buFont typeface="Source Sans Pro"/>
              <a:buChar char="●"/>
            </a:pPr>
            <a:r>
              <a:rPr lang="en-US" sz="2400" dirty="0">
                <a:solidFill>
                  <a:srgbClr val="5B5C5D"/>
                </a:solidFill>
                <a:latin typeface="Arial Nova" panose="020B0604020202020204" pitchFamily="34" charset="0"/>
                <a:ea typeface="SimSun" panose="02010600030101010101" pitchFamily="2" charset="-122"/>
              </a:rPr>
              <a:t>TCR repertoires </a:t>
            </a:r>
            <a:r>
              <a:rPr lang="en-US" sz="2400" b="1" dirty="0">
                <a:solidFill>
                  <a:srgbClr val="5B5C5D"/>
                </a:solidFill>
                <a:latin typeface="Arial Nova" panose="020B0604020202020204" pitchFamily="34" charset="0"/>
                <a:ea typeface="SimSun" panose="02010600030101010101" pitchFamily="2" charset="-122"/>
              </a:rPr>
              <a:t>continually shaped throughout the lifetime </a:t>
            </a:r>
            <a:r>
              <a:rPr lang="en-US" sz="2400" dirty="0">
                <a:solidFill>
                  <a:srgbClr val="5B5C5D"/>
                </a:solidFill>
                <a:latin typeface="Arial Nova" panose="020B0604020202020204" pitchFamily="34" charset="0"/>
                <a:ea typeface="SimSun" panose="02010600030101010101" pitchFamily="2" charset="-122"/>
              </a:rPr>
              <a:t>of an individual in response to pathogenic exposure and can serve as a fingerprint of an </a:t>
            </a:r>
            <a:r>
              <a:rPr lang="en-US" sz="2400" b="1" dirty="0">
                <a:solidFill>
                  <a:srgbClr val="5B5C5D"/>
                </a:solidFill>
                <a:latin typeface="Arial Nova" panose="020B0604020202020204" pitchFamily="34" charset="0"/>
                <a:ea typeface="SimSun" panose="02010600030101010101" pitchFamily="2" charset="-122"/>
              </a:rPr>
              <a:t>individual’s current immunological profile</a:t>
            </a:r>
            <a:r>
              <a:rPr lang="en-US" sz="2400" dirty="0">
                <a:solidFill>
                  <a:srgbClr val="5B5C5D"/>
                </a:solidFill>
                <a:latin typeface="Arial Nova" panose="020B0604020202020204" pitchFamily="34" charset="0"/>
                <a:ea typeface="SimSun" panose="02010600030101010101" pitchFamily="2" charset="-122"/>
              </a:rPr>
              <a:t>.</a:t>
            </a:r>
          </a:p>
          <a:p>
            <a:pPr marL="131674" indent="-157277">
              <a:buClr>
                <a:srgbClr val="FF9900"/>
              </a:buClr>
              <a:buSzPts val="400"/>
              <a:buFont typeface="Source Sans Pro"/>
              <a:buChar char="●"/>
            </a:pPr>
            <a:endParaRPr lang="en-US" sz="2400" dirty="0">
              <a:solidFill>
                <a:srgbClr val="5B5C5D"/>
              </a:solidFill>
              <a:latin typeface="Arial Nova" panose="020B0604020202020204" pitchFamily="34" charset="0"/>
              <a:ea typeface="SimSun" panose="02010600030101010101" pitchFamily="2" charset="-122"/>
              <a:sym typeface="Source Sans Pro"/>
            </a:endParaRPr>
          </a:p>
          <a:p>
            <a:pPr marL="131674" indent="-157277">
              <a:buClr>
                <a:srgbClr val="FF9900"/>
              </a:buClr>
              <a:buSzPts val="400"/>
              <a:buFont typeface="Source Sans Pro"/>
              <a:buChar char="●"/>
            </a:pPr>
            <a:r>
              <a:rPr lang="en-US" sz="2400" dirty="0">
                <a:solidFill>
                  <a:srgbClr val="5B5C5D"/>
                </a:solidFill>
                <a:latin typeface="Arial Nova" panose="020B0604020202020204" pitchFamily="34" charset="0"/>
                <a:ea typeface="SimSun" panose="02010600030101010101" pitchFamily="2" charset="-122"/>
              </a:rPr>
              <a:t>The </a:t>
            </a:r>
            <a:r>
              <a:rPr lang="en-US" sz="2400" b="1" dirty="0">
                <a:solidFill>
                  <a:srgbClr val="5B5C5D"/>
                </a:solidFill>
                <a:latin typeface="Arial Nova" panose="020B0604020202020204" pitchFamily="34" charset="0"/>
                <a:ea typeface="SimSun" panose="02010600030101010101" pitchFamily="2" charset="-122"/>
              </a:rPr>
              <a:t>similarity among TCRs sequence directly influences the antigen recognition breadth</a:t>
            </a:r>
            <a:r>
              <a:rPr lang="en-US" sz="2400" dirty="0">
                <a:solidFill>
                  <a:srgbClr val="5B5C5D"/>
                </a:solidFill>
                <a:latin typeface="Arial Nova" panose="020B0604020202020204" pitchFamily="34" charset="0"/>
                <a:ea typeface="SimSun" panose="02010600030101010101" pitchFamily="2" charset="-122"/>
              </a:rPr>
              <a:t>. Network analysis, which allows interrogation of sequence similarity, thereby adds an important layer of information. To construct a clonal network, each clone is defined as a node, and then based on the sequence distance, an edge is drawn based on a certain similarity condition (e.g., one letter difference in sequence).</a:t>
            </a:r>
            <a:endParaRPr sz="2400" dirty="0">
              <a:solidFill>
                <a:srgbClr val="5B5C5D"/>
              </a:solidFill>
              <a:latin typeface="Arial Nova" panose="020B0604020202020204" pitchFamily="34" charset="0"/>
              <a:ea typeface="SimSun" panose="02010600030101010101" pitchFamily="2" charset="-122"/>
              <a:sym typeface="Source Sans Pro"/>
            </a:endParaRPr>
          </a:p>
        </p:txBody>
      </p:sp>
      <p:sp>
        <p:nvSpPr>
          <p:cNvPr id="34" name="Rectangle: Rounded Corners 33">
            <a:extLst>
              <a:ext uri="{FF2B5EF4-FFF2-40B4-BE49-F238E27FC236}">
                <a16:creationId xmlns:a16="http://schemas.microsoft.com/office/drawing/2014/main" id="{22E4CB62-964E-46CC-93D2-2DF4B8834733}"/>
              </a:ext>
            </a:extLst>
          </p:cNvPr>
          <p:cNvSpPr/>
          <p:nvPr/>
        </p:nvSpPr>
        <p:spPr>
          <a:xfrm>
            <a:off x="13729569" y="17617137"/>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Methods</a:t>
            </a:r>
            <a:endParaRPr lang="en-US" sz="6600" b="1" spc="300" dirty="0">
              <a:solidFill>
                <a:schemeClr val="bg1"/>
              </a:solidFill>
            </a:endParaRPr>
          </a:p>
        </p:txBody>
      </p:sp>
      <mc:AlternateContent xmlns:mc="http://schemas.openxmlformats.org/markup-compatibility/2006">
        <mc:Choice xmlns:a14="http://schemas.microsoft.com/office/drawing/2010/main" Requires="a14">
          <p:sp>
            <p:nvSpPr>
              <p:cNvPr id="37" name="Google Shape;89;p13">
                <a:extLst>
                  <a:ext uri="{FF2B5EF4-FFF2-40B4-BE49-F238E27FC236}">
                    <a16:creationId xmlns:a16="http://schemas.microsoft.com/office/drawing/2014/main" id="{95F18849-8C0D-46BB-9809-711B51B11B54}"/>
                  </a:ext>
                </a:extLst>
              </p:cNvPr>
              <p:cNvSpPr txBox="1"/>
              <p:nvPr/>
            </p:nvSpPr>
            <p:spPr>
              <a:xfrm>
                <a:off x="19076123" y="7853860"/>
                <a:ext cx="5856256" cy="9934882"/>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65 Non-small cell lung cancer (NSCLC) patients receiving durvalumab enrolled in a Phase I trial were included for analysis.  </a:t>
                </a:r>
              </a:p>
              <a:p>
                <a:r>
                  <a:rPr lang="en-US" sz="2400" dirty="0">
                    <a:solidFill>
                      <a:srgbClr val="5B5C5D"/>
                    </a:solidFill>
                    <a:latin typeface="Arial Nova" panose="020B0604020202020204" pitchFamily="34" charset="0"/>
                    <a:ea typeface="SimSun" panose="02010600030101010101" pitchFamily="2" charset="-122"/>
                  </a:rPr>
                  <a:t>The ones who received the treatment showed increased survival chances. Other subjects who were untreated had lower survival.</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err="1">
                    <a:solidFill>
                      <a:srgbClr val="5B5C5D"/>
                    </a:solidFill>
                    <a:latin typeface="Arial Nova" panose="020B0604020202020204" pitchFamily="34" charset="0"/>
                    <a:ea typeface="SimSun" panose="02010600030101010101" pitchFamily="2" charset="-122"/>
                  </a:rPr>
                  <a:t>OS_mon</a:t>
                </a:r>
                <a:r>
                  <a:rPr lang="en-US" sz="2400" dirty="0">
                    <a:solidFill>
                      <a:srgbClr val="5B5C5D"/>
                    </a:solidFill>
                    <a:latin typeface="Arial Nova" panose="020B0604020202020204" pitchFamily="34" charset="0"/>
                    <a:ea typeface="SimSun" panose="02010600030101010101" pitchFamily="2" charset="-122"/>
                  </a:rPr>
                  <a:t>: Overall Survival Months</a:t>
                </a:r>
              </a:p>
              <a:p>
                <a:r>
                  <a:rPr lang="en-US" sz="2400" dirty="0">
                    <a:solidFill>
                      <a:srgbClr val="5B5C5D"/>
                    </a:solidFill>
                    <a:latin typeface="Arial Nova" panose="020B0604020202020204" pitchFamily="34" charset="0"/>
                    <a:ea typeface="SimSun" panose="02010600030101010101" pitchFamily="2" charset="-122"/>
                  </a:rPr>
                  <a:t>Given: Median </a:t>
                </a:r>
                <a:r>
                  <a:rPr lang="en-US" sz="2400" dirty="0" err="1">
                    <a:solidFill>
                      <a:srgbClr val="5B5C5D"/>
                    </a:solidFill>
                    <a:latin typeface="Arial Nova" panose="020B0604020202020204" pitchFamily="34" charset="0"/>
                    <a:ea typeface="SimSun" panose="02010600030101010101" pitchFamily="2" charset="-122"/>
                  </a:rPr>
                  <a:t>OS_mon</a:t>
                </a:r>
                <a:r>
                  <a:rPr lang="en-US" sz="2400" dirty="0">
                    <a:solidFill>
                      <a:srgbClr val="5B5C5D"/>
                    </a:solidFill>
                    <a:latin typeface="Arial Nova" panose="020B0604020202020204" pitchFamily="34" charset="0"/>
                    <a:ea typeface="SimSun" panose="02010600030101010101" pitchFamily="2" charset="-122"/>
                  </a:rPr>
                  <a:t> = 20.3</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Longer Survival Group: ‘</a:t>
                </a:r>
                <a:r>
                  <a:rPr lang="en-US" sz="2400" b="1" dirty="0" err="1">
                    <a:solidFill>
                      <a:srgbClr val="5B5C5D"/>
                    </a:solidFill>
                    <a:latin typeface="Arial Nova" panose="020B0604020202020204" pitchFamily="34" charset="0"/>
                    <a:ea typeface="SimSun" panose="02010600030101010101" pitchFamily="2" charset="-122"/>
                  </a:rPr>
                  <a:t>OS_mon</a:t>
                </a:r>
                <a14:m>
                  <m:oMath xmlns:m="http://schemas.openxmlformats.org/officeDocument/2006/math">
                    <m:r>
                      <a:rPr lang="en-US" sz="2800" b="0" i="1" dirty="0" smtClean="0">
                        <a:solidFill>
                          <a:srgbClr val="5B5C5D"/>
                        </a:solidFill>
                        <a:latin typeface="Cambria Math" panose="02040503050406030204" pitchFamily="18" charset="0"/>
                        <a:ea typeface="Cambria Math" panose="02040503050406030204" pitchFamily="18" charset="0"/>
                      </a:rPr>
                      <m:t>≥</m:t>
                    </m:r>
                  </m:oMath>
                </a14:m>
                <a:r>
                  <a:rPr lang="en-US" sz="2400" b="1" dirty="0">
                    <a:solidFill>
                      <a:srgbClr val="5B5C5D"/>
                    </a:solidFill>
                    <a:latin typeface="Arial Nova" panose="020B0604020202020204" pitchFamily="34" charset="0"/>
                    <a:ea typeface="SimSun" panose="02010600030101010101" pitchFamily="2" charset="-122"/>
                  </a:rPr>
                  <a:t>20.3</a:t>
                </a:r>
              </a:p>
              <a:p>
                <a:r>
                  <a:rPr lang="en-US" sz="2400" b="1" dirty="0">
                    <a:solidFill>
                      <a:srgbClr val="5B5C5D"/>
                    </a:solidFill>
                    <a:latin typeface="Arial Nova" panose="020B0604020202020204" pitchFamily="34" charset="0"/>
                    <a:ea typeface="SimSun" panose="02010600030101010101" pitchFamily="2" charset="-122"/>
                  </a:rPr>
                  <a:t>Shorter Survival Group: ‘</a:t>
                </a:r>
                <a:r>
                  <a:rPr lang="en-US" sz="2400" b="1" dirty="0" err="1">
                    <a:solidFill>
                      <a:srgbClr val="5B5C5D"/>
                    </a:solidFill>
                    <a:latin typeface="Arial Nova" panose="020B0604020202020204" pitchFamily="34" charset="0"/>
                    <a:ea typeface="SimSun" panose="02010600030101010101" pitchFamily="2" charset="-122"/>
                  </a:rPr>
                  <a:t>OS_mon</a:t>
                </a:r>
                <a:r>
                  <a:rPr lang="en-US" sz="2400" b="1" dirty="0">
                    <a:solidFill>
                      <a:srgbClr val="5B5C5D"/>
                    </a:solidFill>
                    <a:latin typeface="Arial Nova" panose="020B0604020202020204" pitchFamily="34" charset="0"/>
                    <a:ea typeface="SimSun" panose="02010600030101010101" pitchFamily="2" charset="-122"/>
                  </a:rPr>
                  <a:t>’&lt;20.3</a:t>
                </a:r>
              </a:p>
              <a:p>
                <a:endParaRPr lang="en-US" sz="2400" b="1"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It is observed that longer survival subjects have more # of clusters and nodes compared to the shorter survival subjects.</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INTUITION</a:t>
                </a:r>
                <a:r>
                  <a:rPr lang="en-US" sz="2400" dirty="0">
                    <a:solidFill>
                      <a:srgbClr val="5B5C5D"/>
                    </a:solidFill>
                    <a:latin typeface="Arial Nova" panose="020B0604020202020204" pitchFamily="34" charset="0"/>
                    <a:ea typeface="SimSun" panose="02010600030101010101" pitchFamily="2" charset="-122"/>
                  </a:rPr>
                  <a:t>: Analyzing network properties of these two groups of subjects can help to decipher the innate traits that drive the complexity of the TCR repertoires.</a:t>
                </a:r>
              </a:p>
              <a:p>
                <a:endParaRPr lang="en-US" sz="2400" dirty="0">
                  <a:solidFill>
                    <a:srgbClr val="5B5C5D"/>
                  </a:solidFill>
                  <a:latin typeface="Arial Nova" panose="020B0604020202020204" pitchFamily="34" charset="0"/>
                  <a:ea typeface="SimSun" panose="02010600030101010101" pitchFamily="2" charset="-122"/>
                </a:endParaRPr>
              </a:p>
              <a:p>
                <a:r>
                  <a:rPr lang="en-US" sz="2400" b="1" dirty="0">
                    <a:solidFill>
                      <a:srgbClr val="5B5C5D"/>
                    </a:solidFill>
                    <a:latin typeface="Arial Nova" panose="020B0604020202020204" pitchFamily="34" charset="0"/>
                    <a:ea typeface="SimSun" panose="02010600030101010101" pitchFamily="2" charset="-122"/>
                  </a:rPr>
                  <a:t>Network analysis allows interrogation of sequence similarity.</a:t>
                </a:r>
                <a:endParaRPr lang="en-US" sz="2400" dirty="0">
                  <a:solidFill>
                    <a:srgbClr val="5B5C5D"/>
                  </a:solidFill>
                  <a:latin typeface="Arial Nova" panose="020B0604020202020204" pitchFamily="34" charset="0"/>
                  <a:ea typeface="SimSun" panose="02010600030101010101" pitchFamily="2" charset="-122"/>
                </a:endParaRPr>
              </a:p>
            </p:txBody>
          </p:sp>
        </mc:Choice>
        <mc:Fallback>
          <p:sp>
            <p:nvSpPr>
              <p:cNvPr id="37" name="Google Shape;89;p13">
                <a:extLst>
                  <a:ext uri="{FF2B5EF4-FFF2-40B4-BE49-F238E27FC236}">
                    <a16:creationId xmlns:a16="http://schemas.microsoft.com/office/drawing/2014/main" id="{95F18849-8C0D-46BB-9809-711B51B11B54}"/>
                  </a:ext>
                </a:extLst>
              </p:cNvPr>
              <p:cNvSpPr txBox="1">
                <a:spLocks noRot="1" noChangeAspect="1" noMove="1" noResize="1" noEditPoints="1" noAdjustHandles="1" noChangeArrowheads="1" noChangeShapeType="1" noTextEdit="1"/>
              </p:cNvSpPr>
              <p:nvPr/>
            </p:nvSpPr>
            <p:spPr>
              <a:xfrm>
                <a:off x="19076123" y="7853860"/>
                <a:ext cx="5856256" cy="9934882"/>
              </a:xfrm>
              <a:prstGeom prst="rect">
                <a:avLst/>
              </a:prstGeom>
              <a:blipFill>
                <a:blip r:embed="rId4"/>
                <a:stretch>
                  <a:fillRect l="-1457" r="-2706"/>
                </a:stretch>
              </a:blipFill>
              <a:ln>
                <a:noFill/>
              </a:ln>
            </p:spPr>
            <p:txBody>
              <a:bodyPr/>
              <a:lstStyle/>
              <a:p>
                <a:r>
                  <a:rPr lang="en-US">
                    <a:noFill/>
                  </a:rPr>
                  <a:t> </a:t>
                </a:r>
              </a:p>
            </p:txBody>
          </p:sp>
        </mc:Fallback>
      </mc:AlternateContent>
      <p:sp>
        <p:nvSpPr>
          <p:cNvPr id="39" name="Rectangle: Rounded Corners 38">
            <a:extLst>
              <a:ext uri="{FF2B5EF4-FFF2-40B4-BE49-F238E27FC236}">
                <a16:creationId xmlns:a16="http://schemas.microsoft.com/office/drawing/2014/main" id="{7B0EA47B-01E4-47CA-A5A1-C25D6A494E69}"/>
              </a:ext>
            </a:extLst>
          </p:cNvPr>
          <p:cNvSpPr/>
          <p:nvPr/>
        </p:nvSpPr>
        <p:spPr>
          <a:xfrm>
            <a:off x="1003758" y="22715935"/>
            <a:ext cx="2313796" cy="633137"/>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Challenges</a:t>
            </a:r>
          </a:p>
        </p:txBody>
      </p:sp>
      <p:sp>
        <p:nvSpPr>
          <p:cNvPr id="41" name="Google Shape;89;p13">
            <a:extLst>
              <a:ext uri="{FF2B5EF4-FFF2-40B4-BE49-F238E27FC236}">
                <a16:creationId xmlns:a16="http://schemas.microsoft.com/office/drawing/2014/main" id="{DA907579-B8AB-4EDE-931F-7B72C73D595B}"/>
              </a:ext>
            </a:extLst>
          </p:cNvPr>
          <p:cNvSpPr txBox="1"/>
          <p:nvPr/>
        </p:nvSpPr>
        <p:spPr>
          <a:xfrm>
            <a:off x="910324" y="27267506"/>
            <a:ext cx="11715651" cy="513356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In this paper, we proposed a novel method to prioritize the network properties that are associated with the outcome of interest, based on features extracted from heterogeneous global/local network properties. We also proposed schemes to select the top features associated and simulated the network properties using the real data.</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The sample dataset comprises 65 distinct subjects and their respective TCR repertoire information. Since the true causal variables are unknown, merely applying feature selection techniques on the real sample data will not be adequate. Simulation studies would be required to assess the various models.</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One major challenge here is to simulate the heterogenous nature of the TCR data. In this paper we have chosen to study the distributions of the various network properties of TCR data and any significant correlations.</a:t>
            </a:r>
          </a:p>
        </p:txBody>
      </p:sp>
      <p:sp>
        <p:nvSpPr>
          <p:cNvPr id="44" name="Rectangle: Rounded Corners 43">
            <a:extLst>
              <a:ext uri="{FF2B5EF4-FFF2-40B4-BE49-F238E27FC236}">
                <a16:creationId xmlns:a16="http://schemas.microsoft.com/office/drawing/2014/main" id="{A2CA6EC8-9247-4178-AFF0-AFB7955AF79D}"/>
              </a:ext>
            </a:extLst>
          </p:cNvPr>
          <p:cNvSpPr/>
          <p:nvPr/>
        </p:nvSpPr>
        <p:spPr>
          <a:xfrm>
            <a:off x="1003758" y="19302310"/>
            <a:ext cx="4313032" cy="65473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Motivation &amp; Objective</a:t>
            </a:r>
          </a:p>
        </p:txBody>
      </p:sp>
      <p:pic>
        <p:nvPicPr>
          <p:cNvPr id="14" name="Picture 13">
            <a:extLst>
              <a:ext uri="{FF2B5EF4-FFF2-40B4-BE49-F238E27FC236}">
                <a16:creationId xmlns:a16="http://schemas.microsoft.com/office/drawing/2014/main" id="{5C93596C-E6C3-41DF-BB1C-40D2D6B3B2AD}"/>
              </a:ext>
            </a:extLst>
          </p:cNvPr>
          <p:cNvPicPr>
            <a:picLocks noChangeAspect="1"/>
          </p:cNvPicPr>
          <p:nvPr/>
        </p:nvPicPr>
        <p:blipFill>
          <a:blip r:embed="rId5"/>
          <a:stretch>
            <a:fillRect/>
          </a:stretch>
        </p:blipFill>
        <p:spPr>
          <a:xfrm>
            <a:off x="45782117" y="2276474"/>
            <a:ext cx="4054151" cy="2015623"/>
          </a:xfrm>
          <a:prstGeom prst="rect">
            <a:avLst/>
          </a:prstGeom>
        </p:spPr>
      </p:pic>
      <p:pic>
        <p:nvPicPr>
          <p:cNvPr id="32" name="Picture 31">
            <a:extLst>
              <a:ext uri="{FF2B5EF4-FFF2-40B4-BE49-F238E27FC236}">
                <a16:creationId xmlns:a16="http://schemas.microsoft.com/office/drawing/2014/main" id="{FBE1D514-6583-46DE-A593-4BFF53E61EB7}"/>
              </a:ext>
            </a:extLst>
          </p:cNvPr>
          <p:cNvPicPr>
            <a:picLocks noChangeAspect="1"/>
          </p:cNvPicPr>
          <p:nvPr/>
        </p:nvPicPr>
        <p:blipFill>
          <a:blip r:embed="rId6"/>
          <a:stretch>
            <a:fillRect/>
          </a:stretch>
        </p:blipFill>
        <p:spPr>
          <a:xfrm>
            <a:off x="1370132" y="2243461"/>
            <a:ext cx="7893317" cy="2119376"/>
          </a:xfrm>
          <a:prstGeom prst="rect">
            <a:avLst/>
          </a:prstGeom>
        </p:spPr>
      </p:pic>
      <p:sp>
        <p:nvSpPr>
          <p:cNvPr id="33" name="TextBox 32">
            <a:extLst>
              <a:ext uri="{FF2B5EF4-FFF2-40B4-BE49-F238E27FC236}">
                <a16:creationId xmlns:a16="http://schemas.microsoft.com/office/drawing/2014/main" id="{97D5B1EE-373E-4039-8EFA-7C5C88F99610}"/>
              </a:ext>
            </a:extLst>
          </p:cNvPr>
          <p:cNvSpPr txBox="1"/>
          <p:nvPr/>
        </p:nvSpPr>
        <p:spPr>
          <a:xfrm>
            <a:off x="18209584" y="5381244"/>
            <a:ext cx="16756912" cy="1200329"/>
          </a:xfrm>
          <a:prstGeom prst="rect">
            <a:avLst/>
          </a:prstGeom>
          <a:noFill/>
        </p:spPr>
        <p:txBody>
          <a:bodyPr wrap="square" rtlCol="0">
            <a:spAutoFit/>
          </a:bodyPr>
          <a:lstStyle/>
          <a:p>
            <a:r>
              <a:rPr lang="en-US" sz="5400" b="1" dirty="0">
                <a:solidFill>
                  <a:srgbClr val="2D2E2F"/>
                </a:solidFill>
                <a:latin typeface="Source Sans Pro Light"/>
                <a:ea typeface="Source Sans Pro Light"/>
                <a:cs typeface="Source Sans Pro Light"/>
                <a:sym typeface="Source Sans Pro Light"/>
              </a:rPr>
              <a:t>Shilpika Banerjee</a:t>
            </a:r>
            <a:r>
              <a:rPr lang="en-US" sz="5400" b="1" baseline="30000" dirty="0">
                <a:solidFill>
                  <a:srgbClr val="2D2E2F"/>
                </a:solidFill>
                <a:latin typeface="Source Sans Pro Light"/>
                <a:ea typeface="Source Sans Pro Light"/>
                <a:cs typeface="Source Sans Pro Light"/>
                <a:sym typeface="Source Sans Pro Light"/>
              </a:rPr>
              <a:t>1   </a:t>
            </a:r>
            <a:r>
              <a:rPr lang="en-US" sz="5400" b="1" dirty="0">
                <a:solidFill>
                  <a:srgbClr val="2D2E2F"/>
                </a:solidFill>
                <a:latin typeface="Source Sans Pro Light"/>
                <a:ea typeface="Source Sans Pro Light"/>
                <a:cs typeface="Source Sans Pro Light"/>
                <a:sym typeface="Source Sans Pro Light"/>
              </a:rPr>
              <a:t>Tao He</a:t>
            </a:r>
            <a:r>
              <a:rPr lang="en-US" sz="5400" b="1" baseline="30000" dirty="0">
                <a:solidFill>
                  <a:srgbClr val="2D2E2F"/>
                </a:solidFill>
                <a:latin typeface="Source Sans Pro Light"/>
                <a:ea typeface="Source Sans Pro Light"/>
                <a:cs typeface="Source Sans Pro Light"/>
                <a:sym typeface="Source Sans Pro Light"/>
              </a:rPr>
              <a:t>1</a:t>
            </a:r>
            <a:r>
              <a:rPr lang="en-US" sz="5400" b="1" dirty="0">
                <a:solidFill>
                  <a:srgbClr val="2D2E2F"/>
                </a:solidFill>
                <a:latin typeface="Source Sans Pro Light"/>
                <a:ea typeface="Source Sans Pro Light"/>
                <a:cs typeface="Source Sans Pro Light"/>
                <a:sym typeface="Source Sans Pro Light"/>
              </a:rPr>
              <a:t>  Li Zhang</a:t>
            </a:r>
            <a:r>
              <a:rPr lang="en-US" sz="5400" b="1" baseline="30000" dirty="0">
                <a:solidFill>
                  <a:srgbClr val="2D2E2F"/>
                </a:solidFill>
                <a:latin typeface="Source Sans Pro Light"/>
                <a:ea typeface="Source Sans Pro Light"/>
                <a:cs typeface="Source Sans Pro Light"/>
                <a:sym typeface="Source Sans Pro Light"/>
              </a:rPr>
              <a:t>2</a:t>
            </a:r>
            <a:r>
              <a:rPr lang="en-US" sz="5400" b="1" dirty="0">
                <a:solidFill>
                  <a:srgbClr val="2D2E2F"/>
                </a:solidFill>
                <a:latin typeface="Source Sans Pro Light"/>
                <a:ea typeface="Source Sans Pro Light"/>
                <a:cs typeface="Source Sans Pro Light"/>
                <a:sym typeface="Source Sans Pro Light"/>
              </a:rPr>
              <a:t> </a:t>
            </a:r>
            <a:endParaRPr lang="en-US" sz="5400" b="1" baseline="30000" dirty="0">
              <a:solidFill>
                <a:srgbClr val="2D2E2F"/>
              </a:solidFill>
              <a:latin typeface="Source Sans Pro Light"/>
              <a:ea typeface="Source Sans Pro Light"/>
              <a:cs typeface="Source Sans Pro Light"/>
              <a:sym typeface="Source Sans Pro Light"/>
            </a:endParaRPr>
          </a:p>
          <a:p>
            <a:endParaRPr lang="en-US" dirty="0"/>
          </a:p>
        </p:txBody>
      </p:sp>
      <p:sp>
        <p:nvSpPr>
          <p:cNvPr id="45" name="TextBox 44">
            <a:extLst>
              <a:ext uri="{FF2B5EF4-FFF2-40B4-BE49-F238E27FC236}">
                <a16:creationId xmlns:a16="http://schemas.microsoft.com/office/drawing/2014/main" id="{987E05B8-936B-4EA8-8315-4D639F232DFF}"/>
              </a:ext>
            </a:extLst>
          </p:cNvPr>
          <p:cNvSpPr txBox="1"/>
          <p:nvPr/>
        </p:nvSpPr>
        <p:spPr>
          <a:xfrm>
            <a:off x="12329499" y="6380513"/>
            <a:ext cx="30876949" cy="1046440"/>
          </a:xfrm>
          <a:prstGeom prst="rect">
            <a:avLst/>
          </a:prstGeom>
          <a:noFill/>
        </p:spPr>
        <p:txBody>
          <a:bodyPr wrap="square" rtlCol="0">
            <a:spAutoFit/>
          </a:bodyPr>
          <a:lstStyle/>
          <a:p>
            <a:r>
              <a:rPr lang="en-US" sz="4400" b="1" baseline="30000" dirty="0">
                <a:solidFill>
                  <a:srgbClr val="2D2E2F"/>
                </a:solidFill>
                <a:latin typeface="Source Sans Pro Light"/>
                <a:ea typeface="Source Sans Pro Light"/>
                <a:cs typeface="Source Sans Pro Light"/>
                <a:sym typeface="Source Sans Pro Light"/>
              </a:rPr>
              <a:t>1</a:t>
            </a:r>
            <a:r>
              <a:rPr lang="en-US" sz="4400" b="1" i="1" dirty="0">
                <a:solidFill>
                  <a:srgbClr val="2D2E2F"/>
                </a:solidFill>
                <a:latin typeface="Source Sans Pro Light"/>
                <a:ea typeface="Source Sans Pro Light"/>
                <a:cs typeface="Source Sans Pro Light"/>
                <a:sym typeface="Source Sans Pro Light"/>
              </a:rPr>
              <a:t>Department of Mathematics, San Francisco State University; </a:t>
            </a:r>
            <a:r>
              <a:rPr lang="en-US" sz="4400" b="1" baseline="30000" dirty="0">
                <a:solidFill>
                  <a:srgbClr val="2D2E2F"/>
                </a:solidFill>
                <a:latin typeface="Source Sans Pro Light"/>
                <a:ea typeface="Source Sans Pro Light"/>
                <a:cs typeface="Source Sans Pro Light"/>
                <a:sym typeface="Source Sans Pro Light"/>
              </a:rPr>
              <a:t>2</a:t>
            </a:r>
            <a:r>
              <a:rPr lang="en-US" sz="4400" b="1" i="1" dirty="0">
                <a:solidFill>
                  <a:srgbClr val="2D2E2F"/>
                </a:solidFill>
                <a:latin typeface="Source Sans Pro Light"/>
                <a:ea typeface="Source Sans Pro Light"/>
                <a:cs typeface="Source Sans Pro Light"/>
                <a:sym typeface="Source Sans Pro Light"/>
              </a:rPr>
              <a:t>Department of Medicine, University of California San Francisco</a:t>
            </a:r>
          </a:p>
          <a:p>
            <a:endParaRPr lang="en-US" dirty="0"/>
          </a:p>
        </p:txBody>
      </p:sp>
      <p:sp>
        <p:nvSpPr>
          <p:cNvPr id="52" name="Google Shape;89;p13">
            <a:extLst>
              <a:ext uri="{FF2B5EF4-FFF2-40B4-BE49-F238E27FC236}">
                <a16:creationId xmlns:a16="http://schemas.microsoft.com/office/drawing/2014/main" id="{4B1F477F-6896-44EB-8CE9-8A6353C60C55}"/>
              </a:ext>
            </a:extLst>
          </p:cNvPr>
          <p:cNvSpPr txBox="1"/>
          <p:nvPr/>
        </p:nvSpPr>
        <p:spPr>
          <a:xfrm>
            <a:off x="13309665" y="19301159"/>
            <a:ext cx="6135442" cy="328690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TCR network repertoire vary in structure and sizes across different subjects and are continually shaping. Therefore, </a:t>
            </a:r>
            <a:r>
              <a:rPr lang="en-US" sz="2400" b="1" dirty="0">
                <a:solidFill>
                  <a:srgbClr val="5B5C5D"/>
                </a:solidFill>
                <a:latin typeface="Arial Nova" panose="020B0604020202020204" pitchFamily="34" charset="0"/>
                <a:ea typeface="SimSun" panose="02010600030101010101" pitchFamily="2" charset="-122"/>
              </a:rPr>
              <a:t>summary statistics are extracted from the properties and are grouped as blocks. </a:t>
            </a:r>
            <a:r>
              <a:rPr lang="en-US" sz="2400" dirty="0">
                <a:solidFill>
                  <a:srgbClr val="5B5C5D"/>
                </a:solidFill>
                <a:latin typeface="Arial Nova" panose="020B0604020202020204" pitchFamily="34" charset="0"/>
                <a:ea typeface="SimSun" panose="02010600030101010101" pitchFamily="2" charset="-122"/>
              </a:rPr>
              <a:t>Objective is to study which features are significant and which feature blocks (n/w properties) as a group are significant.</a:t>
            </a:r>
          </a:p>
        </p:txBody>
      </p:sp>
      <p:sp>
        <p:nvSpPr>
          <p:cNvPr id="60" name="Google Shape;89;p13">
            <a:extLst>
              <a:ext uri="{FF2B5EF4-FFF2-40B4-BE49-F238E27FC236}">
                <a16:creationId xmlns:a16="http://schemas.microsoft.com/office/drawing/2014/main" id="{6D879661-6723-4763-A190-FBC580DDC0B0}"/>
              </a:ext>
            </a:extLst>
          </p:cNvPr>
          <p:cNvSpPr txBox="1"/>
          <p:nvPr/>
        </p:nvSpPr>
        <p:spPr>
          <a:xfrm>
            <a:off x="13354952" y="22531376"/>
            <a:ext cx="6426782" cy="513356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For a single subject, the </a:t>
            </a:r>
            <a:r>
              <a:rPr lang="en-US" sz="2400" b="1" dirty="0" err="1">
                <a:solidFill>
                  <a:srgbClr val="5B5C5D"/>
                </a:solidFill>
                <a:latin typeface="Arial Nova" panose="020B0604020202020204" pitchFamily="34" charset="0"/>
                <a:ea typeface="SimSun" panose="02010600030101010101" pitchFamily="2" charset="-122"/>
              </a:rPr>
              <a:t>Assortativity</a:t>
            </a:r>
            <a:r>
              <a:rPr lang="en-US" sz="2400" dirty="0">
                <a:solidFill>
                  <a:srgbClr val="5B5C5D"/>
                </a:solidFill>
                <a:latin typeface="Arial Nova" panose="020B0604020202020204" pitchFamily="34" charset="0"/>
                <a:ea typeface="SimSun" panose="02010600030101010101" pitchFamily="2" charset="-122"/>
              </a:rPr>
              <a:t> n/w property has several </a:t>
            </a:r>
            <a:r>
              <a:rPr lang="en-US" sz="2400" b="1" dirty="0">
                <a:solidFill>
                  <a:srgbClr val="5B5C5D"/>
                </a:solidFill>
                <a:latin typeface="Arial Nova" panose="020B0604020202020204" pitchFamily="34" charset="0"/>
                <a:ea typeface="SimSun" panose="02010600030101010101" pitchFamily="2" charset="-122"/>
              </a:rPr>
              <a:t>NA’s</a:t>
            </a:r>
            <a:r>
              <a:rPr lang="en-US" sz="2400" dirty="0">
                <a:solidFill>
                  <a:srgbClr val="5B5C5D"/>
                </a:solidFill>
                <a:latin typeface="Arial Nova" panose="020B0604020202020204" pitchFamily="34" charset="0"/>
                <a:ea typeface="SimSun" panose="02010600030101010101" pitchFamily="2" charset="-122"/>
              </a:rPr>
              <a:t> and the numerical values have roughly a </a:t>
            </a:r>
            <a:r>
              <a:rPr lang="en-US" sz="2400" b="1" dirty="0">
                <a:solidFill>
                  <a:srgbClr val="5B5C5D"/>
                </a:solidFill>
                <a:latin typeface="Arial Nova" panose="020B0604020202020204" pitchFamily="34" charset="0"/>
                <a:ea typeface="SimSun" panose="02010600030101010101" pitchFamily="2" charset="-122"/>
              </a:rPr>
              <a:t>log-normal form</a:t>
            </a:r>
            <a:r>
              <a:rPr lang="en-US" sz="2400" dirty="0">
                <a:solidFill>
                  <a:srgbClr val="5B5C5D"/>
                </a:solidFill>
                <a:latin typeface="Arial Nova" panose="020B0604020202020204" pitchFamily="34" charset="0"/>
                <a:ea typeface="SimSun" panose="02010600030101010101" pitchFamily="2" charset="-122"/>
              </a:rPr>
              <a:t>.</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The following summary statistics are derived for </a:t>
            </a:r>
            <a:r>
              <a:rPr lang="en-US" sz="2400" dirty="0" err="1">
                <a:solidFill>
                  <a:srgbClr val="5B5C5D"/>
                </a:solidFill>
                <a:latin typeface="Arial Nova" panose="020B0604020202020204" pitchFamily="34" charset="0"/>
                <a:ea typeface="SimSun" panose="02010600030101010101" pitchFamily="2" charset="-122"/>
              </a:rPr>
              <a:t>Assortativity</a:t>
            </a:r>
            <a:r>
              <a:rPr lang="en-US" sz="2400" dirty="0">
                <a:solidFill>
                  <a:srgbClr val="5B5C5D"/>
                </a:solidFill>
                <a:latin typeface="Arial Nova" panose="020B0604020202020204" pitchFamily="34" charset="0"/>
                <a:ea typeface="SimSun" panose="02010600030101010101" pitchFamily="2" charset="-122"/>
              </a:rPr>
              <a:t> and considered a single block/group for feature extraction:</a:t>
            </a:r>
          </a:p>
          <a:p>
            <a:r>
              <a:rPr lang="en-US" sz="2400" b="1" i="1" dirty="0">
                <a:solidFill>
                  <a:srgbClr val="5B5C5D"/>
                </a:solidFill>
                <a:latin typeface="Arial Nova" panose="020B0604020202020204" pitchFamily="34" charset="0"/>
                <a:ea typeface="SimSun" panose="02010600030101010101" pitchFamily="2" charset="-122"/>
              </a:rPr>
              <a:t>prob(NA), Min, Q1, Median, Mean, Q3, Max</a:t>
            </a:r>
          </a:p>
          <a:p>
            <a:endParaRPr lang="en-US" sz="2400" b="1"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Similarly, based on the values of the TCR network properties, relevant summary statistics are derived for each property and distinct groups are created for them.</a:t>
            </a:r>
          </a:p>
        </p:txBody>
      </p:sp>
      <p:pic>
        <p:nvPicPr>
          <p:cNvPr id="73" name="Picture 72">
            <a:extLst>
              <a:ext uri="{FF2B5EF4-FFF2-40B4-BE49-F238E27FC236}">
                <a16:creationId xmlns:a16="http://schemas.microsoft.com/office/drawing/2014/main" id="{0845D90D-2C64-4577-B9B3-2B1EC760F23C}"/>
              </a:ext>
            </a:extLst>
          </p:cNvPr>
          <p:cNvPicPr>
            <a:picLocks noChangeAspect="1"/>
          </p:cNvPicPr>
          <p:nvPr/>
        </p:nvPicPr>
        <p:blipFill>
          <a:blip r:embed="rId7"/>
          <a:stretch>
            <a:fillRect/>
          </a:stretch>
        </p:blipFill>
        <p:spPr>
          <a:xfrm>
            <a:off x="19787447" y="21713851"/>
            <a:ext cx="5395489" cy="3753384"/>
          </a:xfrm>
          <a:prstGeom prst="rect">
            <a:avLst/>
          </a:prstGeom>
        </p:spPr>
      </p:pic>
      <p:pic>
        <p:nvPicPr>
          <p:cNvPr id="75" name="Picture 74">
            <a:extLst>
              <a:ext uri="{FF2B5EF4-FFF2-40B4-BE49-F238E27FC236}">
                <a16:creationId xmlns:a16="http://schemas.microsoft.com/office/drawing/2014/main" id="{4FBD8487-A378-41E9-8703-F8983EAF7DC3}"/>
              </a:ext>
            </a:extLst>
          </p:cNvPr>
          <p:cNvPicPr>
            <a:picLocks noChangeAspect="1"/>
          </p:cNvPicPr>
          <p:nvPr/>
        </p:nvPicPr>
        <p:blipFill>
          <a:blip r:embed="rId8"/>
          <a:stretch>
            <a:fillRect/>
          </a:stretch>
        </p:blipFill>
        <p:spPr>
          <a:xfrm>
            <a:off x="19771376" y="25726847"/>
            <a:ext cx="5482424" cy="3658474"/>
          </a:xfrm>
          <a:prstGeom prst="rect">
            <a:avLst/>
          </a:prstGeom>
        </p:spPr>
      </p:pic>
      <p:sp>
        <p:nvSpPr>
          <p:cNvPr id="76" name="Rectangle: Rounded Corners 75">
            <a:extLst>
              <a:ext uri="{FF2B5EF4-FFF2-40B4-BE49-F238E27FC236}">
                <a16:creationId xmlns:a16="http://schemas.microsoft.com/office/drawing/2014/main" id="{6EFBCB64-4DEE-4A87-B680-7B86E9659872}"/>
              </a:ext>
            </a:extLst>
          </p:cNvPr>
          <p:cNvSpPr/>
          <p:nvPr/>
        </p:nvSpPr>
        <p:spPr>
          <a:xfrm>
            <a:off x="13269811" y="18750293"/>
            <a:ext cx="7427879" cy="530122"/>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Aggregating Heterogenous Network Data</a:t>
            </a:r>
            <a:endParaRPr lang="en-US" sz="2400" b="1" dirty="0">
              <a:solidFill>
                <a:schemeClr val="bg1"/>
              </a:solidFill>
            </a:endParaRPr>
          </a:p>
        </p:txBody>
      </p:sp>
      <p:sp>
        <p:nvSpPr>
          <p:cNvPr id="79" name="Rectangle: Rounded Corners 78">
            <a:extLst>
              <a:ext uri="{FF2B5EF4-FFF2-40B4-BE49-F238E27FC236}">
                <a16:creationId xmlns:a16="http://schemas.microsoft.com/office/drawing/2014/main" id="{4AE86AEB-0373-475C-A4C9-0749ED91A099}"/>
              </a:ext>
            </a:extLst>
          </p:cNvPr>
          <p:cNvSpPr/>
          <p:nvPr/>
        </p:nvSpPr>
        <p:spPr>
          <a:xfrm>
            <a:off x="13172054" y="30281189"/>
            <a:ext cx="11994359" cy="624933"/>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Models Used for Prioritizing and Selecting Network Properties: </a:t>
            </a:r>
          </a:p>
        </p:txBody>
      </p:sp>
      <p:sp>
        <p:nvSpPr>
          <p:cNvPr id="83" name="Rectangle: Rounded Corners 82">
            <a:extLst>
              <a:ext uri="{FF2B5EF4-FFF2-40B4-BE49-F238E27FC236}">
                <a16:creationId xmlns:a16="http://schemas.microsoft.com/office/drawing/2014/main" id="{43F66892-F418-4100-969E-3BF8AB60109A}"/>
              </a:ext>
            </a:extLst>
          </p:cNvPr>
          <p:cNvSpPr/>
          <p:nvPr/>
        </p:nvSpPr>
        <p:spPr>
          <a:xfrm>
            <a:off x="25609583" y="8220344"/>
            <a:ext cx="12371630" cy="625069"/>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Prioritizing network properties: GROUP LASSO with permutation tuning</a:t>
            </a:r>
            <a:endParaRPr lang="en-US" sz="3100" b="1" dirty="0">
              <a:solidFill>
                <a:schemeClr val="bg1"/>
              </a:solidFill>
            </a:endParaRPr>
          </a:p>
        </p:txBody>
      </p:sp>
      <p:sp>
        <p:nvSpPr>
          <p:cNvPr id="84" name="Rectangle: Rounded Corners 83">
            <a:extLst>
              <a:ext uri="{FF2B5EF4-FFF2-40B4-BE49-F238E27FC236}">
                <a16:creationId xmlns:a16="http://schemas.microsoft.com/office/drawing/2014/main" id="{D07F77DC-8B22-4366-B3A1-850BB3715914}"/>
              </a:ext>
            </a:extLst>
          </p:cNvPr>
          <p:cNvSpPr/>
          <p:nvPr/>
        </p:nvSpPr>
        <p:spPr>
          <a:xfrm>
            <a:off x="25885547" y="14422049"/>
            <a:ext cx="11901791" cy="634765"/>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Selecting top network features using PLASSO and Exclusive LASSO</a:t>
            </a:r>
          </a:p>
        </p:txBody>
      </p:sp>
      <p:sp>
        <p:nvSpPr>
          <p:cNvPr id="85" name="Rectangle: Rounded Corners 84">
            <a:extLst>
              <a:ext uri="{FF2B5EF4-FFF2-40B4-BE49-F238E27FC236}">
                <a16:creationId xmlns:a16="http://schemas.microsoft.com/office/drawing/2014/main" id="{A6CFCDD2-0B5F-42BD-B7C7-45AB922670CA}"/>
              </a:ext>
            </a:extLst>
          </p:cNvPr>
          <p:cNvSpPr/>
          <p:nvPr/>
        </p:nvSpPr>
        <p:spPr>
          <a:xfrm>
            <a:off x="25775717" y="17486541"/>
            <a:ext cx="5543490" cy="554369"/>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Proposed simulation scheme</a:t>
            </a:r>
          </a:p>
        </p:txBody>
      </p:sp>
      <p:sp>
        <p:nvSpPr>
          <p:cNvPr id="86" name="Google Shape;89;p13">
            <a:extLst>
              <a:ext uri="{FF2B5EF4-FFF2-40B4-BE49-F238E27FC236}">
                <a16:creationId xmlns:a16="http://schemas.microsoft.com/office/drawing/2014/main" id="{EA36E0C1-579E-4834-BACD-6DD3C5E184A6}"/>
              </a:ext>
            </a:extLst>
          </p:cNvPr>
          <p:cNvSpPr txBox="1"/>
          <p:nvPr/>
        </p:nvSpPr>
        <p:spPr>
          <a:xfrm>
            <a:off x="25603200" y="15013049"/>
            <a:ext cx="11925061" cy="2548245"/>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Lasso regression with permutation assisted tuning (PLASSO) is used to select the top TCR network features across all groups. PLASSO is indifferent to the group structure created for the network properties.</a:t>
            </a:r>
          </a:p>
          <a:p>
            <a:endParaRPr lang="en-US" sz="2400" dirty="0">
              <a:solidFill>
                <a:srgbClr val="5B5C5D"/>
              </a:solidFill>
              <a:latin typeface="Arial Nova" panose="020B0604020202020204" pitchFamily="34" charset="0"/>
              <a:ea typeface="SimSun" panose="02010600030101010101" pitchFamily="2" charset="-122"/>
            </a:endParaRPr>
          </a:p>
          <a:p>
            <a:r>
              <a:rPr lang="en-US" sz="2400" dirty="0">
                <a:solidFill>
                  <a:srgbClr val="5B5C5D"/>
                </a:solidFill>
                <a:latin typeface="Arial Nova" panose="020B0604020202020204" pitchFamily="34" charset="0"/>
                <a:ea typeface="SimSun" panose="02010600030101010101" pitchFamily="2" charset="-122"/>
              </a:rPr>
              <a:t>Exclusive lasso with cross validation on the other hand selects the top features from each TCR network property groups.</a:t>
            </a:r>
          </a:p>
        </p:txBody>
      </p:sp>
      <p:sp>
        <p:nvSpPr>
          <p:cNvPr id="87" name="Google Shape;89;p13">
            <a:extLst>
              <a:ext uri="{FF2B5EF4-FFF2-40B4-BE49-F238E27FC236}">
                <a16:creationId xmlns:a16="http://schemas.microsoft.com/office/drawing/2014/main" id="{750BA5B4-6040-42D6-8BFF-7EE60FD1C376}"/>
              </a:ext>
            </a:extLst>
          </p:cNvPr>
          <p:cNvSpPr txBox="1"/>
          <p:nvPr/>
        </p:nvSpPr>
        <p:spPr>
          <a:xfrm>
            <a:off x="25671060" y="8869166"/>
            <a:ext cx="2552477" cy="513356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Group lasso is used to identify the active groups of properties and the </a:t>
            </a:r>
            <a:r>
              <a:rPr lang="en-US" sz="2400" b="1" dirty="0">
                <a:solidFill>
                  <a:srgbClr val="5B5C5D"/>
                </a:solidFill>
                <a:latin typeface="Arial Nova" panose="020B0604020202020204" pitchFamily="34" charset="0"/>
                <a:ea typeface="SimSun" panose="02010600030101010101" pitchFamily="2" charset="-122"/>
              </a:rPr>
              <a:t>permutation assisted tuning helps to reduce potential false positives of variable selection by using pseudo-variables</a:t>
            </a:r>
            <a:r>
              <a:rPr lang="en-US" sz="2400" dirty="0">
                <a:solidFill>
                  <a:srgbClr val="5B5C5D"/>
                </a:solidFill>
                <a:latin typeface="Arial Nova" panose="020B0604020202020204" pitchFamily="34" charset="0"/>
                <a:ea typeface="SimSun" panose="02010600030101010101" pitchFamily="2" charset="-122"/>
              </a:rPr>
              <a:t>.</a:t>
            </a:r>
          </a:p>
        </p:txBody>
      </p:sp>
      <p:pic>
        <p:nvPicPr>
          <p:cNvPr id="93" name="Picture 92">
            <a:extLst>
              <a:ext uri="{FF2B5EF4-FFF2-40B4-BE49-F238E27FC236}">
                <a16:creationId xmlns:a16="http://schemas.microsoft.com/office/drawing/2014/main" id="{EEB67CF8-ADAC-471D-9AFC-64D324E09EC4}"/>
              </a:ext>
            </a:extLst>
          </p:cNvPr>
          <p:cNvPicPr>
            <a:picLocks noChangeAspect="1"/>
          </p:cNvPicPr>
          <p:nvPr/>
        </p:nvPicPr>
        <p:blipFill>
          <a:blip r:embed="rId9"/>
          <a:stretch>
            <a:fillRect/>
          </a:stretch>
        </p:blipFill>
        <p:spPr>
          <a:xfrm>
            <a:off x="13165171" y="31157926"/>
            <a:ext cx="12001242" cy="5433279"/>
          </a:xfrm>
          <a:prstGeom prst="rect">
            <a:avLst/>
          </a:prstGeom>
        </p:spPr>
      </p:pic>
      <p:pic>
        <p:nvPicPr>
          <p:cNvPr id="95" name="Picture 94">
            <a:extLst>
              <a:ext uri="{FF2B5EF4-FFF2-40B4-BE49-F238E27FC236}">
                <a16:creationId xmlns:a16="http://schemas.microsoft.com/office/drawing/2014/main" id="{BA1646E6-65ED-4CDF-BC38-0DACF4D066DE}"/>
              </a:ext>
            </a:extLst>
          </p:cNvPr>
          <p:cNvPicPr>
            <a:picLocks noChangeAspect="1"/>
          </p:cNvPicPr>
          <p:nvPr/>
        </p:nvPicPr>
        <p:blipFill>
          <a:blip r:embed="rId10"/>
          <a:stretch>
            <a:fillRect/>
          </a:stretch>
        </p:blipFill>
        <p:spPr>
          <a:xfrm>
            <a:off x="28340384" y="8992278"/>
            <a:ext cx="9805122" cy="5241568"/>
          </a:xfrm>
          <a:prstGeom prst="rect">
            <a:avLst/>
          </a:prstGeom>
        </p:spPr>
      </p:pic>
      <p:sp>
        <p:nvSpPr>
          <p:cNvPr id="96" name="Google Shape;89;p13">
            <a:extLst>
              <a:ext uri="{FF2B5EF4-FFF2-40B4-BE49-F238E27FC236}">
                <a16:creationId xmlns:a16="http://schemas.microsoft.com/office/drawing/2014/main" id="{7EA27975-36FC-4452-B960-A0F87727279E}"/>
              </a:ext>
            </a:extLst>
          </p:cNvPr>
          <p:cNvSpPr txBox="1"/>
          <p:nvPr/>
        </p:nvSpPr>
        <p:spPr>
          <a:xfrm>
            <a:off x="25660115" y="24556660"/>
            <a:ext cx="5648147" cy="5133568"/>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Based on the distribution of the # of clusters per subject, the data for ‘Membership’ is generated for </a:t>
            </a:r>
            <a:r>
              <a:rPr lang="en-US" sz="2400" b="1" dirty="0">
                <a:solidFill>
                  <a:srgbClr val="5B5C5D"/>
                </a:solidFill>
                <a:latin typeface="Arial Nova" panose="020B0604020202020204" pitchFamily="34" charset="0"/>
                <a:ea typeface="SimSun" panose="02010600030101010101" pitchFamily="2" charset="-122"/>
              </a:rPr>
              <a:t>1000 dummy subjects which is later down sampled.</a:t>
            </a:r>
          </a:p>
          <a:p>
            <a:endParaRPr lang="en-US" sz="2400" b="1" dirty="0">
              <a:solidFill>
                <a:srgbClr val="5B5C5D"/>
              </a:solidFill>
              <a:latin typeface="Arial Nova" panose="020B0604020202020204" pitchFamily="34" charset="0"/>
              <a:ea typeface="SimSun" panose="02010600030101010101" pitchFamily="2" charset="-122"/>
            </a:endParaRPr>
          </a:p>
          <a:p>
            <a:r>
              <a:rPr lang="en-US" sz="2400" kern="1400" dirty="0">
                <a:solidFill>
                  <a:srgbClr val="5B5C5D"/>
                </a:solidFill>
                <a:latin typeface="Arial Nova" panose="020B0604020202020204" pitchFamily="34" charset="0"/>
                <a:ea typeface="SimSun" panose="02010600030101010101" pitchFamily="2" charset="-122"/>
              </a:rPr>
              <a:t>Using histogram plots for the remaining properties a rough estimation of their distribution is made. Leveraging the simulated Cluster count, and evaluating their dependencies on the # of Nodes, the remaining network properties are simulated.</a:t>
            </a:r>
            <a:endParaRPr lang="en-US" sz="2400" b="1" dirty="0">
              <a:solidFill>
                <a:srgbClr val="5B5C5D"/>
              </a:solidFill>
              <a:latin typeface="Arial Nova" panose="020B0604020202020204" pitchFamily="34" charset="0"/>
              <a:ea typeface="SimSun" panose="02010600030101010101" pitchFamily="2" charset="-122"/>
            </a:endParaRPr>
          </a:p>
        </p:txBody>
      </p:sp>
      <p:pic>
        <p:nvPicPr>
          <p:cNvPr id="99" name="Picture 98">
            <a:extLst>
              <a:ext uri="{FF2B5EF4-FFF2-40B4-BE49-F238E27FC236}">
                <a16:creationId xmlns:a16="http://schemas.microsoft.com/office/drawing/2014/main" id="{AA9A3625-6278-4DAE-A3F8-90ECEC693AFC}"/>
              </a:ext>
            </a:extLst>
          </p:cNvPr>
          <p:cNvPicPr>
            <a:picLocks noChangeAspect="1"/>
          </p:cNvPicPr>
          <p:nvPr/>
        </p:nvPicPr>
        <p:blipFill>
          <a:blip r:embed="rId11"/>
          <a:stretch>
            <a:fillRect/>
          </a:stretch>
        </p:blipFill>
        <p:spPr>
          <a:xfrm>
            <a:off x="31542737" y="24856688"/>
            <a:ext cx="6602769" cy="3824916"/>
          </a:xfrm>
          <a:prstGeom prst="rect">
            <a:avLst/>
          </a:prstGeom>
        </p:spPr>
      </p:pic>
      <p:pic>
        <p:nvPicPr>
          <p:cNvPr id="109" name="Picture 108">
            <a:extLst>
              <a:ext uri="{FF2B5EF4-FFF2-40B4-BE49-F238E27FC236}">
                <a16:creationId xmlns:a16="http://schemas.microsoft.com/office/drawing/2014/main" id="{AD35485F-E378-4FF3-A623-8493598D007E}"/>
              </a:ext>
            </a:extLst>
          </p:cNvPr>
          <p:cNvPicPr>
            <a:picLocks noChangeAspect="1"/>
          </p:cNvPicPr>
          <p:nvPr/>
        </p:nvPicPr>
        <p:blipFill rotWithShape="1">
          <a:blip r:embed="rId12"/>
          <a:srcRect r="26265"/>
          <a:stretch/>
        </p:blipFill>
        <p:spPr>
          <a:xfrm>
            <a:off x="33399954" y="28743632"/>
            <a:ext cx="3133083" cy="2997023"/>
          </a:xfrm>
          <a:prstGeom prst="rect">
            <a:avLst/>
          </a:prstGeom>
        </p:spPr>
      </p:pic>
      <p:pic>
        <p:nvPicPr>
          <p:cNvPr id="111" name="Picture 110">
            <a:extLst>
              <a:ext uri="{FF2B5EF4-FFF2-40B4-BE49-F238E27FC236}">
                <a16:creationId xmlns:a16="http://schemas.microsoft.com/office/drawing/2014/main" id="{0CF13467-2D65-4F91-B106-91115BEEA50C}"/>
              </a:ext>
            </a:extLst>
          </p:cNvPr>
          <p:cNvPicPr>
            <a:picLocks noChangeAspect="1"/>
          </p:cNvPicPr>
          <p:nvPr/>
        </p:nvPicPr>
        <p:blipFill>
          <a:blip r:embed="rId13"/>
          <a:stretch>
            <a:fillRect/>
          </a:stretch>
        </p:blipFill>
        <p:spPr>
          <a:xfrm>
            <a:off x="25893809" y="18158609"/>
            <a:ext cx="11943800" cy="6417090"/>
          </a:xfrm>
          <a:prstGeom prst="rect">
            <a:avLst/>
          </a:prstGeom>
        </p:spPr>
      </p:pic>
      <p:pic>
        <p:nvPicPr>
          <p:cNvPr id="116" name="Picture 115">
            <a:extLst>
              <a:ext uri="{FF2B5EF4-FFF2-40B4-BE49-F238E27FC236}">
                <a16:creationId xmlns:a16="http://schemas.microsoft.com/office/drawing/2014/main" id="{46DAB266-138D-4543-B27D-2E8D92A80233}"/>
              </a:ext>
            </a:extLst>
          </p:cNvPr>
          <p:cNvPicPr>
            <a:picLocks noChangeAspect="1"/>
          </p:cNvPicPr>
          <p:nvPr/>
        </p:nvPicPr>
        <p:blipFill>
          <a:blip r:embed="rId14"/>
          <a:stretch>
            <a:fillRect/>
          </a:stretch>
        </p:blipFill>
        <p:spPr>
          <a:xfrm>
            <a:off x="19771376" y="20779311"/>
            <a:ext cx="5427633" cy="887885"/>
          </a:xfrm>
          <a:prstGeom prst="rect">
            <a:avLst/>
          </a:prstGeom>
        </p:spPr>
      </p:pic>
      <p:pic>
        <p:nvPicPr>
          <p:cNvPr id="118" name="Picture 117">
            <a:extLst>
              <a:ext uri="{FF2B5EF4-FFF2-40B4-BE49-F238E27FC236}">
                <a16:creationId xmlns:a16="http://schemas.microsoft.com/office/drawing/2014/main" id="{77C5F2B3-2675-4FBB-9AEC-410B405DF21B}"/>
              </a:ext>
            </a:extLst>
          </p:cNvPr>
          <p:cNvPicPr>
            <a:picLocks noChangeAspect="1"/>
          </p:cNvPicPr>
          <p:nvPr/>
        </p:nvPicPr>
        <p:blipFill>
          <a:blip r:embed="rId15"/>
          <a:stretch>
            <a:fillRect/>
          </a:stretch>
        </p:blipFill>
        <p:spPr>
          <a:xfrm>
            <a:off x="49320450" y="35574500"/>
            <a:ext cx="1123960" cy="1428045"/>
          </a:xfrm>
          <a:prstGeom prst="rect">
            <a:avLst/>
          </a:prstGeom>
        </p:spPr>
      </p:pic>
      <p:pic>
        <p:nvPicPr>
          <p:cNvPr id="121" name="Picture 120">
            <a:extLst>
              <a:ext uri="{FF2B5EF4-FFF2-40B4-BE49-F238E27FC236}">
                <a16:creationId xmlns:a16="http://schemas.microsoft.com/office/drawing/2014/main" id="{033A0EDE-A307-45F3-A13E-5AADFCFDA6E7}"/>
              </a:ext>
            </a:extLst>
          </p:cNvPr>
          <p:cNvPicPr>
            <a:picLocks noChangeAspect="1"/>
          </p:cNvPicPr>
          <p:nvPr/>
        </p:nvPicPr>
        <p:blipFill>
          <a:blip r:embed="rId16"/>
          <a:stretch>
            <a:fillRect/>
          </a:stretch>
        </p:blipFill>
        <p:spPr>
          <a:xfrm>
            <a:off x="14177616" y="12855242"/>
            <a:ext cx="4358083" cy="4403145"/>
          </a:xfrm>
          <a:prstGeom prst="rect">
            <a:avLst/>
          </a:prstGeom>
        </p:spPr>
      </p:pic>
      <p:pic>
        <p:nvPicPr>
          <p:cNvPr id="123" name="Picture 122">
            <a:extLst>
              <a:ext uri="{FF2B5EF4-FFF2-40B4-BE49-F238E27FC236}">
                <a16:creationId xmlns:a16="http://schemas.microsoft.com/office/drawing/2014/main" id="{96325F45-93B8-4544-9003-6D156C465F37}"/>
              </a:ext>
            </a:extLst>
          </p:cNvPr>
          <p:cNvPicPr>
            <a:picLocks noChangeAspect="1"/>
          </p:cNvPicPr>
          <p:nvPr/>
        </p:nvPicPr>
        <p:blipFill>
          <a:blip r:embed="rId17"/>
          <a:stretch>
            <a:fillRect/>
          </a:stretch>
        </p:blipFill>
        <p:spPr>
          <a:xfrm>
            <a:off x="14173813" y="8230107"/>
            <a:ext cx="4339532" cy="4108415"/>
          </a:xfrm>
          <a:prstGeom prst="rect">
            <a:avLst/>
          </a:prstGeom>
        </p:spPr>
      </p:pic>
      <p:sp>
        <p:nvSpPr>
          <p:cNvPr id="124" name="Rectangle: Rounded Corners 123">
            <a:extLst>
              <a:ext uri="{FF2B5EF4-FFF2-40B4-BE49-F238E27FC236}">
                <a16:creationId xmlns:a16="http://schemas.microsoft.com/office/drawing/2014/main" id="{D74BA470-CF4E-4ECC-88AD-B2C3675B66A0}"/>
              </a:ext>
            </a:extLst>
          </p:cNvPr>
          <p:cNvSpPr/>
          <p:nvPr/>
        </p:nvSpPr>
        <p:spPr>
          <a:xfrm>
            <a:off x="39009984" y="8321156"/>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Results</a:t>
            </a:r>
            <a:endParaRPr lang="en-US" sz="6600" b="1" spc="300" dirty="0">
              <a:solidFill>
                <a:schemeClr val="bg1"/>
              </a:solidFill>
            </a:endParaRPr>
          </a:p>
        </p:txBody>
      </p:sp>
      <p:sp>
        <p:nvSpPr>
          <p:cNvPr id="125" name="Rectangle: Rounded Corners 124">
            <a:extLst>
              <a:ext uri="{FF2B5EF4-FFF2-40B4-BE49-F238E27FC236}">
                <a16:creationId xmlns:a16="http://schemas.microsoft.com/office/drawing/2014/main" id="{2C1DC59C-26FE-46D0-A463-ECFAC7D88362}"/>
              </a:ext>
            </a:extLst>
          </p:cNvPr>
          <p:cNvSpPr/>
          <p:nvPr/>
        </p:nvSpPr>
        <p:spPr>
          <a:xfrm>
            <a:off x="38591167" y="13366069"/>
            <a:ext cx="3608209" cy="68818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Simulation Study</a:t>
            </a:r>
            <a:endParaRPr lang="en-US" sz="3100" b="1" dirty="0">
              <a:solidFill>
                <a:schemeClr val="bg1"/>
              </a:solidFill>
            </a:endParaRPr>
          </a:p>
        </p:txBody>
      </p:sp>
      <p:sp>
        <p:nvSpPr>
          <p:cNvPr id="126" name="Rectangle: Rounded Corners 125">
            <a:extLst>
              <a:ext uri="{FF2B5EF4-FFF2-40B4-BE49-F238E27FC236}">
                <a16:creationId xmlns:a16="http://schemas.microsoft.com/office/drawing/2014/main" id="{4B40F93C-E3DC-4436-AEBC-16907B752F22}"/>
              </a:ext>
            </a:extLst>
          </p:cNvPr>
          <p:cNvSpPr/>
          <p:nvPr/>
        </p:nvSpPr>
        <p:spPr>
          <a:xfrm>
            <a:off x="38643361" y="9416379"/>
            <a:ext cx="4090552" cy="705394"/>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3100" b="1" dirty="0">
                <a:solidFill>
                  <a:schemeClr val="bg1"/>
                </a:solidFill>
                <a:effectLst>
                  <a:innerShdw blurRad="63500" dist="50800" dir="13500000">
                    <a:prstClr val="black">
                      <a:alpha val="50000"/>
                    </a:prstClr>
                  </a:innerShdw>
                </a:effectLst>
                <a:latin typeface="Source Sans Pro SemiBold"/>
                <a:ea typeface="Source Sans Pro SemiBold"/>
              </a:rPr>
              <a:t>Real Data Analysis</a:t>
            </a:r>
            <a:endParaRPr lang="en-US" sz="3100" b="1" dirty="0">
              <a:solidFill>
                <a:schemeClr val="bg1"/>
              </a:solidFill>
            </a:endParaRPr>
          </a:p>
        </p:txBody>
      </p:sp>
      <p:sp>
        <p:nvSpPr>
          <p:cNvPr id="127" name="Rectangle: Rounded Corners 126">
            <a:extLst>
              <a:ext uri="{FF2B5EF4-FFF2-40B4-BE49-F238E27FC236}">
                <a16:creationId xmlns:a16="http://schemas.microsoft.com/office/drawing/2014/main" id="{7E54E7C0-284B-414A-BE91-E889377AF4C5}"/>
              </a:ext>
            </a:extLst>
          </p:cNvPr>
          <p:cNvSpPr/>
          <p:nvPr/>
        </p:nvSpPr>
        <p:spPr>
          <a:xfrm>
            <a:off x="38963822" y="18511881"/>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Conclusion</a:t>
            </a:r>
            <a:endParaRPr lang="en-US" sz="6600" b="1" spc="300" dirty="0">
              <a:solidFill>
                <a:schemeClr val="bg1"/>
              </a:solidFill>
            </a:endParaRPr>
          </a:p>
        </p:txBody>
      </p:sp>
      <p:sp>
        <p:nvSpPr>
          <p:cNvPr id="128" name="Rectangle: Rounded Corners 127">
            <a:extLst>
              <a:ext uri="{FF2B5EF4-FFF2-40B4-BE49-F238E27FC236}">
                <a16:creationId xmlns:a16="http://schemas.microsoft.com/office/drawing/2014/main" id="{E9C61F39-1101-41E1-AF73-0E656D3E1B2E}"/>
              </a:ext>
            </a:extLst>
          </p:cNvPr>
          <p:cNvSpPr/>
          <p:nvPr/>
        </p:nvSpPr>
        <p:spPr>
          <a:xfrm>
            <a:off x="38643361" y="20664065"/>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Reference</a:t>
            </a:r>
            <a:endParaRPr lang="en-US" sz="6600" b="1" spc="300" dirty="0">
              <a:solidFill>
                <a:schemeClr val="bg1"/>
              </a:solidFill>
            </a:endParaRPr>
          </a:p>
        </p:txBody>
      </p:sp>
      <p:sp>
        <p:nvSpPr>
          <p:cNvPr id="129" name="Rectangle: Rounded Corners 128">
            <a:extLst>
              <a:ext uri="{FF2B5EF4-FFF2-40B4-BE49-F238E27FC236}">
                <a16:creationId xmlns:a16="http://schemas.microsoft.com/office/drawing/2014/main" id="{94DDE809-19BF-43FE-A6E5-E6341B756CA7}"/>
              </a:ext>
            </a:extLst>
          </p:cNvPr>
          <p:cNvSpPr/>
          <p:nvPr/>
        </p:nvSpPr>
        <p:spPr>
          <a:xfrm>
            <a:off x="38418906" y="25204891"/>
            <a:ext cx="10872446" cy="847546"/>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effectLst>
                  <a:innerShdw blurRad="63500" dist="50800" dir="13500000">
                    <a:prstClr val="black">
                      <a:alpha val="50000"/>
                    </a:prstClr>
                  </a:innerShdw>
                </a:effectLst>
                <a:latin typeface="Source Sans Pro SemiBold"/>
                <a:ea typeface="Source Sans Pro SemiBold"/>
              </a:rPr>
              <a:t>Acknowledgement</a:t>
            </a:r>
            <a:endParaRPr lang="en-US" sz="6600" b="1" spc="300" dirty="0">
              <a:solidFill>
                <a:schemeClr val="bg1"/>
              </a:solidFill>
            </a:endParaRPr>
          </a:p>
        </p:txBody>
      </p:sp>
      <p:pic>
        <p:nvPicPr>
          <p:cNvPr id="131" name="Picture 130">
            <a:extLst>
              <a:ext uri="{FF2B5EF4-FFF2-40B4-BE49-F238E27FC236}">
                <a16:creationId xmlns:a16="http://schemas.microsoft.com/office/drawing/2014/main" id="{A52653E9-6B32-45C1-9E56-C859E22F7AD0}"/>
              </a:ext>
            </a:extLst>
          </p:cNvPr>
          <p:cNvPicPr>
            <a:picLocks noChangeAspect="1"/>
          </p:cNvPicPr>
          <p:nvPr/>
        </p:nvPicPr>
        <p:blipFill>
          <a:blip r:embed="rId18"/>
          <a:stretch>
            <a:fillRect/>
          </a:stretch>
        </p:blipFill>
        <p:spPr>
          <a:xfrm>
            <a:off x="44699274" y="5172722"/>
            <a:ext cx="5637943" cy="2603589"/>
          </a:xfrm>
          <a:prstGeom prst="rect">
            <a:avLst/>
          </a:prstGeom>
        </p:spPr>
      </p:pic>
      <p:sp>
        <p:nvSpPr>
          <p:cNvPr id="134" name="TextBox 133">
            <a:extLst>
              <a:ext uri="{FF2B5EF4-FFF2-40B4-BE49-F238E27FC236}">
                <a16:creationId xmlns:a16="http://schemas.microsoft.com/office/drawing/2014/main" id="{34987528-04C8-4313-9E58-B47D35271127}"/>
              </a:ext>
            </a:extLst>
          </p:cNvPr>
          <p:cNvSpPr txBox="1"/>
          <p:nvPr/>
        </p:nvSpPr>
        <p:spPr>
          <a:xfrm>
            <a:off x="966044" y="20053652"/>
            <a:ext cx="5840311" cy="1938992"/>
          </a:xfrm>
          <a:prstGeom prst="rect">
            <a:avLst/>
          </a:prstGeom>
          <a:noFill/>
        </p:spPr>
        <p:txBody>
          <a:bodyPr wrap="square" rtlCol="0">
            <a:spAutoFit/>
          </a:bodyPr>
          <a:lstStyle/>
          <a:p>
            <a:r>
              <a:rPr lang="en-US" sz="2400" dirty="0">
                <a:solidFill>
                  <a:srgbClr val="5B5C5D"/>
                </a:solidFill>
                <a:latin typeface="Arial Nova" panose="020B0604020202020204" pitchFamily="34" charset="0"/>
                <a:ea typeface="SimSun" panose="02010600030101010101" pitchFamily="2" charset="-122"/>
              </a:rPr>
              <a:t>The objective is to investigate the network properties and develop novel statistical method to prioritize the important network properties that are associated with the clinical outcome.</a:t>
            </a:r>
          </a:p>
        </p:txBody>
      </p:sp>
      <p:sp>
        <p:nvSpPr>
          <p:cNvPr id="135" name="TextBox 134">
            <a:extLst>
              <a:ext uri="{FF2B5EF4-FFF2-40B4-BE49-F238E27FC236}">
                <a16:creationId xmlns:a16="http://schemas.microsoft.com/office/drawing/2014/main" id="{644FF432-C0FB-4251-835D-31686A058651}"/>
              </a:ext>
            </a:extLst>
          </p:cNvPr>
          <p:cNvSpPr txBox="1"/>
          <p:nvPr/>
        </p:nvSpPr>
        <p:spPr>
          <a:xfrm>
            <a:off x="6989996" y="22131674"/>
            <a:ext cx="5778358" cy="1323439"/>
          </a:xfrm>
          <a:prstGeom prst="rect">
            <a:avLst/>
          </a:prstGeom>
          <a:noFill/>
        </p:spPr>
        <p:txBody>
          <a:bodyPr wrap="square" rtlCol="0">
            <a:spAutoFit/>
          </a:bodyPr>
          <a:lstStyle/>
          <a:p>
            <a:r>
              <a:rPr lang="en-US" sz="2000" i="1" dirty="0">
                <a:solidFill>
                  <a:srgbClr val="5B5C5D"/>
                </a:solidFill>
                <a:latin typeface="Arial Nova" panose="020B0604020202020204" pitchFamily="34" charset="0"/>
                <a:ea typeface="SimSun" panose="02010600030101010101" pitchFamily="2" charset="-122"/>
              </a:rPr>
              <a:t>(</a:t>
            </a:r>
            <a:r>
              <a:rPr lang="en-US" sz="2000" b="1" i="1" dirty="0">
                <a:solidFill>
                  <a:srgbClr val="5B5C5D"/>
                </a:solidFill>
                <a:latin typeface="Arial Nova" panose="020B0604020202020204" pitchFamily="34" charset="0"/>
                <a:ea typeface="SimSun" panose="02010600030101010101" pitchFamily="2" charset="-122"/>
              </a:rPr>
              <a:t>Figure on the top </a:t>
            </a:r>
            <a:r>
              <a:rPr lang="en-US" sz="2000" i="1" dirty="0">
                <a:solidFill>
                  <a:srgbClr val="5B5C5D"/>
                </a:solidFill>
                <a:latin typeface="Arial Nova" panose="020B0604020202020204" pitchFamily="34" charset="0"/>
                <a:ea typeface="SimSun" panose="02010600030101010101" pitchFamily="2" charset="-122"/>
              </a:rPr>
              <a:t>show the networks of two lung cancer patients' TCR repertoire. There is some evidence that the two groups (shorter &amp; longer survival) have different network structures</a:t>
            </a:r>
            <a:r>
              <a:rPr lang="en-US" sz="2000" dirty="0">
                <a:solidFill>
                  <a:srgbClr val="5B5C5D"/>
                </a:solidFill>
                <a:latin typeface="Arial Nova" panose="020B0604020202020204" pitchFamily="34" charset="0"/>
                <a:ea typeface="SimSun" panose="02010600030101010101" pitchFamily="2" charset="-122"/>
              </a:rPr>
              <a:t>)</a:t>
            </a:r>
          </a:p>
        </p:txBody>
      </p:sp>
      <p:sp>
        <p:nvSpPr>
          <p:cNvPr id="136" name="TextBox 135">
            <a:extLst>
              <a:ext uri="{FF2B5EF4-FFF2-40B4-BE49-F238E27FC236}">
                <a16:creationId xmlns:a16="http://schemas.microsoft.com/office/drawing/2014/main" id="{B94F734E-1510-495B-9FD3-5122D0BCD9C1}"/>
              </a:ext>
            </a:extLst>
          </p:cNvPr>
          <p:cNvSpPr txBox="1"/>
          <p:nvPr/>
        </p:nvSpPr>
        <p:spPr>
          <a:xfrm>
            <a:off x="941966" y="23468423"/>
            <a:ext cx="11753152" cy="3416320"/>
          </a:xfrm>
          <a:prstGeom prst="rect">
            <a:avLst/>
          </a:prstGeom>
          <a:noFill/>
        </p:spPr>
        <p:txBody>
          <a:bodyPr wrap="square" rtlCol="0">
            <a:spAutoFit/>
          </a:bodyPr>
          <a:lstStyle/>
          <a:p>
            <a:r>
              <a:rPr lang="en-US" sz="2400" b="1" dirty="0">
                <a:solidFill>
                  <a:srgbClr val="5B5C5D"/>
                </a:solidFill>
                <a:latin typeface="Arial Nova" panose="020B0604020202020204" pitchFamily="34" charset="0"/>
                <a:ea typeface="SimSun" panose="02010600030101010101" pitchFamily="2" charset="-122"/>
              </a:rPr>
              <a:t>Heterogeneous nature </a:t>
            </a:r>
            <a:r>
              <a:rPr lang="en-US" sz="2400" dirty="0">
                <a:solidFill>
                  <a:srgbClr val="5B5C5D"/>
                </a:solidFill>
                <a:latin typeface="Arial Nova" panose="020B0604020202020204" pitchFamily="34" charset="0"/>
                <a:ea typeface="SimSun" panose="02010600030101010101" pitchFamily="2" charset="-122"/>
              </a:rPr>
              <a:t>of the TCR repertoire and network properties makes it extremely difficult to perform statistical inference or machine learning directly between subjects.</a:t>
            </a:r>
          </a:p>
          <a:p>
            <a:pPr marL="342900" indent="-342900">
              <a:buFont typeface="Arial" panose="020B0604020202020204" pitchFamily="34" charset="0"/>
              <a:buChar char="•"/>
            </a:pPr>
            <a:r>
              <a:rPr lang="en-US" sz="2400" dirty="0">
                <a:solidFill>
                  <a:srgbClr val="5B5C5D"/>
                </a:solidFill>
                <a:latin typeface="Arial Nova" panose="020B0604020202020204" pitchFamily="34" charset="0"/>
                <a:ea typeface="SimSun" panose="02010600030101010101" pitchFamily="2" charset="-122"/>
              </a:rPr>
              <a:t>Less than 20% overlaps across repertoire, even for the same subject.</a:t>
            </a:r>
          </a:p>
          <a:p>
            <a:pPr marL="342900" indent="-342900">
              <a:buFont typeface="Arial" panose="020B0604020202020204" pitchFamily="34" charset="0"/>
              <a:buChar char="•"/>
            </a:pPr>
            <a:r>
              <a:rPr lang="en-US" sz="2400" dirty="0">
                <a:solidFill>
                  <a:srgbClr val="5B5C5D"/>
                </a:solidFill>
                <a:latin typeface="Arial Nova" panose="020B0604020202020204" pitchFamily="34" charset="0"/>
                <a:ea typeface="SimSun" panose="02010600030101010101" pitchFamily="2" charset="-122"/>
              </a:rPr>
              <a:t>Each network has different total number of clusters, total number of nodes.</a:t>
            </a:r>
          </a:p>
          <a:p>
            <a:pPr marL="342900" indent="-342900">
              <a:buFont typeface="Arial" panose="020B0604020202020204" pitchFamily="34" charset="0"/>
              <a:buChar char="•"/>
            </a:pPr>
            <a:r>
              <a:rPr lang="en-US" sz="2400" dirty="0">
                <a:solidFill>
                  <a:srgbClr val="5B5C5D"/>
                </a:solidFill>
                <a:latin typeface="Arial Nova" panose="020B0604020202020204" pitchFamily="34" charset="0"/>
                <a:ea typeface="SimSun" panose="02010600030101010101" pitchFamily="2" charset="-122"/>
              </a:rPr>
              <a:t>Network properties have difference representations: some of them are global (described by one number) and some of them are local (described by a vector of values, and vector length varies).</a:t>
            </a:r>
          </a:p>
          <a:p>
            <a:endParaRPr lang="en-US" sz="2400" dirty="0">
              <a:solidFill>
                <a:srgbClr val="5B5C5D"/>
              </a:solidFill>
              <a:latin typeface="Arial Nova" panose="020B0604020202020204" pitchFamily="34" charset="0"/>
              <a:ea typeface="SimSun" panose="02010600030101010101" pitchFamily="2" charset="-122"/>
            </a:endParaRPr>
          </a:p>
        </p:txBody>
      </p:sp>
      <p:sp>
        <p:nvSpPr>
          <p:cNvPr id="137" name="Rectangle: Rounded Corners 136">
            <a:extLst>
              <a:ext uri="{FF2B5EF4-FFF2-40B4-BE49-F238E27FC236}">
                <a16:creationId xmlns:a16="http://schemas.microsoft.com/office/drawing/2014/main" id="{FCEFCCCC-FD96-4FA5-BE0F-A4A3CF5A38AA}"/>
              </a:ext>
            </a:extLst>
          </p:cNvPr>
          <p:cNvSpPr/>
          <p:nvPr/>
        </p:nvSpPr>
        <p:spPr>
          <a:xfrm>
            <a:off x="899610" y="9197344"/>
            <a:ext cx="2805660" cy="542515"/>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Background</a:t>
            </a:r>
            <a:endParaRPr lang="en-US" sz="2400" b="1" dirty="0">
              <a:solidFill>
                <a:schemeClr val="bg1"/>
              </a:solidFill>
            </a:endParaRPr>
          </a:p>
        </p:txBody>
      </p:sp>
      <p:sp>
        <p:nvSpPr>
          <p:cNvPr id="138" name="Rectangle: Rounded Corners 137">
            <a:extLst>
              <a:ext uri="{FF2B5EF4-FFF2-40B4-BE49-F238E27FC236}">
                <a16:creationId xmlns:a16="http://schemas.microsoft.com/office/drawing/2014/main" id="{B8B04EB2-7405-45C1-A733-20D09F199E24}"/>
              </a:ext>
            </a:extLst>
          </p:cNvPr>
          <p:cNvSpPr/>
          <p:nvPr/>
        </p:nvSpPr>
        <p:spPr>
          <a:xfrm>
            <a:off x="960717" y="26663232"/>
            <a:ext cx="3284819" cy="633137"/>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Our Contribution</a:t>
            </a:r>
          </a:p>
        </p:txBody>
      </p:sp>
      <p:sp>
        <p:nvSpPr>
          <p:cNvPr id="139" name="Rectangle: Rounded Corners 138">
            <a:extLst>
              <a:ext uri="{FF2B5EF4-FFF2-40B4-BE49-F238E27FC236}">
                <a16:creationId xmlns:a16="http://schemas.microsoft.com/office/drawing/2014/main" id="{F7FD79C7-AF2D-4BD2-8AB8-991E07E7E2D1}"/>
              </a:ext>
            </a:extLst>
          </p:cNvPr>
          <p:cNvSpPr/>
          <p:nvPr/>
        </p:nvSpPr>
        <p:spPr>
          <a:xfrm>
            <a:off x="910324" y="32302032"/>
            <a:ext cx="4778095" cy="633137"/>
          </a:xfrm>
          <a:prstGeom prst="roundRect">
            <a:avLst/>
          </a:prstGeom>
          <a:solidFill>
            <a:srgbClr val="EE7569"/>
          </a:solidFill>
          <a:ln>
            <a:solidFill>
              <a:schemeClr val="accent1">
                <a:shade val="50000"/>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innerShdw blurRad="63500" dist="50800" dir="13500000">
                    <a:prstClr val="black">
                      <a:alpha val="50000"/>
                    </a:prstClr>
                  </a:innerShdw>
                </a:effectLst>
                <a:latin typeface="Source Sans Pro SemiBold"/>
                <a:ea typeface="Source Sans Pro SemiBold"/>
              </a:rPr>
              <a:t>TCR repertoire properties</a:t>
            </a:r>
          </a:p>
        </p:txBody>
      </p:sp>
      <p:pic>
        <p:nvPicPr>
          <p:cNvPr id="143" name="Picture 142">
            <a:extLst>
              <a:ext uri="{FF2B5EF4-FFF2-40B4-BE49-F238E27FC236}">
                <a16:creationId xmlns:a16="http://schemas.microsoft.com/office/drawing/2014/main" id="{614D8030-14E9-449D-AA2C-F6B7805104F3}"/>
              </a:ext>
            </a:extLst>
          </p:cNvPr>
          <p:cNvPicPr>
            <a:picLocks noChangeAspect="1"/>
          </p:cNvPicPr>
          <p:nvPr/>
        </p:nvPicPr>
        <p:blipFill>
          <a:blip r:embed="rId19"/>
          <a:stretch>
            <a:fillRect/>
          </a:stretch>
        </p:blipFill>
        <p:spPr>
          <a:xfrm>
            <a:off x="7120594" y="19137154"/>
            <a:ext cx="5528352" cy="3005895"/>
          </a:xfrm>
          <a:prstGeom prst="rect">
            <a:avLst/>
          </a:prstGeom>
        </p:spPr>
      </p:pic>
      <p:pic>
        <p:nvPicPr>
          <p:cNvPr id="149" name="Picture 148">
            <a:extLst>
              <a:ext uri="{FF2B5EF4-FFF2-40B4-BE49-F238E27FC236}">
                <a16:creationId xmlns:a16="http://schemas.microsoft.com/office/drawing/2014/main" id="{77D9963D-A635-4034-A290-D6A5BD5025CA}"/>
              </a:ext>
            </a:extLst>
          </p:cNvPr>
          <p:cNvPicPr>
            <a:picLocks noChangeAspect="1"/>
          </p:cNvPicPr>
          <p:nvPr/>
        </p:nvPicPr>
        <p:blipFill>
          <a:blip r:embed="rId20"/>
          <a:stretch>
            <a:fillRect/>
          </a:stretch>
        </p:blipFill>
        <p:spPr>
          <a:xfrm>
            <a:off x="25572446" y="29671189"/>
            <a:ext cx="4959582" cy="3703102"/>
          </a:xfrm>
          <a:prstGeom prst="rect">
            <a:avLst/>
          </a:prstGeom>
        </p:spPr>
      </p:pic>
      <p:pic>
        <p:nvPicPr>
          <p:cNvPr id="153" name="Picture 152">
            <a:extLst>
              <a:ext uri="{FF2B5EF4-FFF2-40B4-BE49-F238E27FC236}">
                <a16:creationId xmlns:a16="http://schemas.microsoft.com/office/drawing/2014/main" id="{1A5CE956-0387-4519-B3F5-B59879690CC8}"/>
              </a:ext>
            </a:extLst>
          </p:cNvPr>
          <p:cNvPicPr>
            <a:picLocks noChangeAspect="1"/>
          </p:cNvPicPr>
          <p:nvPr/>
        </p:nvPicPr>
        <p:blipFill>
          <a:blip r:embed="rId21"/>
          <a:stretch>
            <a:fillRect/>
          </a:stretch>
        </p:blipFill>
        <p:spPr>
          <a:xfrm>
            <a:off x="25554877" y="33462219"/>
            <a:ext cx="4941402" cy="3548577"/>
          </a:xfrm>
          <a:prstGeom prst="rect">
            <a:avLst/>
          </a:prstGeom>
        </p:spPr>
      </p:pic>
      <p:sp>
        <p:nvSpPr>
          <p:cNvPr id="154" name="Google Shape;89;p13">
            <a:extLst>
              <a:ext uri="{FF2B5EF4-FFF2-40B4-BE49-F238E27FC236}">
                <a16:creationId xmlns:a16="http://schemas.microsoft.com/office/drawing/2014/main" id="{1BC29AC8-D4D3-4077-92BC-FBE8F381A996}"/>
              </a:ext>
            </a:extLst>
          </p:cNvPr>
          <p:cNvSpPr txBox="1"/>
          <p:nvPr/>
        </p:nvSpPr>
        <p:spPr>
          <a:xfrm>
            <a:off x="30635487" y="32980513"/>
            <a:ext cx="7290420" cy="1255583"/>
          </a:xfrm>
          <a:prstGeom prst="rect">
            <a:avLst/>
          </a:prstGeom>
          <a:noFill/>
          <a:ln>
            <a:noFill/>
          </a:ln>
        </p:spPr>
        <p:txBody>
          <a:bodyPr spcFirstLastPara="1" wrap="square" lIns="98730" tIns="164520" rIns="98730" bIns="164520" anchor="t" anchorCtr="0">
            <a:spAutoFit/>
          </a:bodyPr>
          <a:lstStyle/>
          <a:p>
            <a:r>
              <a:rPr lang="en-US" sz="2000" b="1" i="1" dirty="0">
                <a:solidFill>
                  <a:srgbClr val="5B5C5D"/>
                </a:solidFill>
                <a:latin typeface="Arial Nova" panose="020B0604020202020204" pitchFamily="34" charset="0"/>
                <a:ea typeface="SimSun" panose="02010600030101010101" pitchFamily="2" charset="-122"/>
              </a:rPr>
              <a:t>(Figures on the left </a:t>
            </a:r>
            <a:r>
              <a:rPr lang="en-US" sz="2000" i="1" dirty="0">
                <a:solidFill>
                  <a:srgbClr val="5B5C5D"/>
                </a:solidFill>
                <a:latin typeface="Arial Nova" panose="020B0604020202020204" pitchFamily="34" charset="0"/>
                <a:ea typeface="SimSun" panose="02010600030101010101" pitchFamily="2" charset="-122"/>
              </a:rPr>
              <a:t>are used to show the Density plots for the real (observed) data and the simulated data for two of the TCR repertoire properties.)</a:t>
            </a:r>
          </a:p>
        </p:txBody>
      </p:sp>
      <p:sp>
        <p:nvSpPr>
          <p:cNvPr id="155" name="Google Shape;89;p13">
            <a:extLst>
              <a:ext uri="{FF2B5EF4-FFF2-40B4-BE49-F238E27FC236}">
                <a16:creationId xmlns:a16="http://schemas.microsoft.com/office/drawing/2014/main" id="{EF071F58-6AE2-45D1-8556-6814775D5595}"/>
              </a:ext>
            </a:extLst>
          </p:cNvPr>
          <p:cNvSpPr txBox="1"/>
          <p:nvPr/>
        </p:nvSpPr>
        <p:spPr>
          <a:xfrm>
            <a:off x="38457311" y="10073719"/>
            <a:ext cx="11925061" cy="1440249"/>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LASSO (with Cross Validation), PLASSO (LASSO with permutation tuning), Group PLASSO, Group LASSO (with Cross Validation), and Exclusive LASSO (with Cross Validation) feature selection techniques were run on the real data.</a:t>
            </a:r>
          </a:p>
        </p:txBody>
      </p:sp>
      <p:sp>
        <p:nvSpPr>
          <p:cNvPr id="157" name="Google Shape;89;p13">
            <a:extLst>
              <a:ext uri="{FF2B5EF4-FFF2-40B4-BE49-F238E27FC236}">
                <a16:creationId xmlns:a16="http://schemas.microsoft.com/office/drawing/2014/main" id="{F3458794-CB70-477A-AA14-F1434EA9E331}"/>
              </a:ext>
            </a:extLst>
          </p:cNvPr>
          <p:cNvSpPr txBox="1"/>
          <p:nvPr/>
        </p:nvSpPr>
        <p:spPr>
          <a:xfrm>
            <a:off x="38577494" y="14020304"/>
            <a:ext cx="11925061" cy="1070917"/>
          </a:xfrm>
          <a:prstGeom prst="rect">
            <a:avLst/>
          </a:prstGeom>
          <a:noFill/>
          <a:ln>
            <a:noFill/>
          </a:ln>
        </p:spPr>
        <p:txBody>
          <a:bodyPr spcFirstLastPara="1" wrap="square" lIns="98730" tIns="164520" rIns="98730" bIns="164520" anchor="t" anchorCtr="0">
            <a:spAutoFit/>
          </a:bodyPr>
          <a:lstStyle/>
          <a:p>
            <a:r>
              <a:rPr lang="en-US" sz="2400" dirty="0">
                <a:solidFill>
                  <a:srgbClr val="5B5C5D"/>
                </a:solidFill>
                <a:latin typeface="Arial Nova" panose="020B0604020202020204" pitchFamily="34" charset="0"/>
                <a:ea typeface="SimSun" panose="02010600030101010101" pitchFamily="2" charset="-122"/>
              </a:rPr>
              <a:t>Simulation studies were performed for comparing the different feature selection techniques and to assess their performances.</a:t>
            </a:r>
          </a:p>
        </p:txBody>
      </p:sp>
      <p:sp>
        <p:nvSpPr>
          <p:cNvPr id="158" name="Google Shape;89;p13">
            <a:extLst>
              <a:ext uri="{FF2B5EF4-FFF2-40B4-BE49-F238E27FC236}">
                <a16:creationId xmlns:a16="http://schemas.microsoft.com/office/drawing/2014/main" id="{F02ADB59-9450-4BD2-B975-ACF1C561B952}"/>
              </a:ext>
            </a:extLst>
          </p:cNvPr>
          <p:cNvSpPr txBox="1"/>
          <p:nvPr/>
        </p:nvSpPr>
        <p:spPr>
          <a:xfrm>
            <a:off x="38591167" y="21543033"/>
            <a:ext cx="11623063" cy="701585"/>
          </a:xfrm>
          <a:prstGeom prst="rect">
            <a:avLst/>
          </a:prstGeom>
          <a:noFill/>
          <a:ln>
            <a:noFill/>
          </a:ln>
        </p:spPr>
        <p:txBody>
          <a:bodyPr spcFirstLastPara="1" wrap="square" lIns="98730" tIns="164520" rIns="98730" bIns="164520" anchor="t" anchorCtr="0">
            <a:spAutoFit/>
          </a:bodyPr>
          <a:lstStyle/>
          <a:p>
            <a:r>
              <a:rPr lang="en-US" sz="2400" kern="1400" dirty="0">
                <a:solidFill>
                  <a:srgbClr val="5B5C5D"/>
                </a:solidFill>
                <a:latin typeface="Arial Nova" panose="020B0604020202020204" pitchFamily="34" charset="0"/>
                <a:ea typeface="SimSun" panose="02010600030101010101" pitchFamily="2" charset="-122"/>
              </a:rPr>
              <a:t>https://doi.org/10.1038/s41467-019-09278-8</a:t>
            </a:r>
          </a:p>
        </p:txBody>
      </p:sp>
    </p:spTree>
    <p:extLst>
      <p:ext uri="{BB962C8B-B14F-4D97-AF65-F5344CB8AC3E}">
        <p14:creationId xmlns:p14="http://schemas.microsoft.com/office/powerpoint/2010/main" val="8978577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14679</TotalTime>
  <Words>1058</Words>
  <Application>Microsoft Office PowerPoint</Application>
  <PresentationFormat>Custom</PresentationFormat>
  <Paragraphs>108</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Arial Nova</vt:lpstr>
      <vt:lpstr>Calibri</vt:lpstr>
      <vt:lpstr>Calibri Light</vt:lpstr>
      <vt:lpstr>Cambria Math</vt:lpstr>
      <vt:lpstr>Source Sans Pro</vt:lpstr>
      <vt:lpstr>Source Sans Pro Light</vt:lpstr>
      <vt:lpstr>Source Sans Pro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PRIORITIZING NETWORK PROPERTIES OF TCR REPERTOIRE – A NOVEL APPROACH TO  SELECT NETWORK SIGNATURES FROM TCR REPERTOIRE DATA Shilpika Banerjee1, Li Zhang2, Tao He1 1Department of Mathematics, San Francisco State University 2School of Medicine, University of California, San Francisco sbanerjee2@mail.sfsu.edu, hetao@sfsu.edu, Li.Zhang@ucsf.edu Brian Neal1, Hai Yang2, Jason Cham3, Zenghua Fan4, Tao He1, Lawrence Fong2,4, Li Zhang2,4,5 1Department of Mathematics, San Francisco State University, San Francisco, USA; 2Helen Diller Family Comprehensive Cancer Center, University of California, San Francisco, San Francisco, USA; 3Department of Medicine, Scripps Green Hospital, La Jolla, USA;  4Department of Medicine, University of California San Francisco, San Francisco, USA; 5Department of Epidemiology &amp; Biostatistics, University of California San Francisco, San Francisco, USA.</dc:title>
  <dc:creator>Aritra Sengupta</dc:creator>
  <cp:lastModifiedBy>Aritra Sengupta</cp:lastModifiedBy>
  <cp:revision>133</cp:revision>
  <dcterms:created xsi:type="dcterms:W3CDTF">2022-10-17T05:41:01Z</dcterms:created>
  <dcterms:modified xsi:type="dcterms:W3CDTF">2022-10-31T22:42:40Z</dcterms:modified>
</cp:coreProperties>
</file>